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4"/>
  </p:sldMasterIdLst>
  <p:notesMasterIdLst>
    <p:notesMasterId r:id="rId26"/>
  </p:notesMasterIdLst>
  <p:handoutMasterIdLst>
    <p:handoutMasterId r:id="rId27"/>
  </p:handoutMasterIdLst>
  <p:sldIdLst>
    <p:sldId id="271" r:id="rId5"/>
    <p:sldId id="296" r:id="rId6"/>
    <p:sldId id="290" r:id="rId7"/>
    <p:sldId id="298" r:id="rId8"/>
    <p:sldId id="297" r:id="rId9"/>
    <p:sldId id="299" r:id="rId10"/>
    <p:sldId id="300" r:id="rId11"/>
    <p:sldId id="302" r:id="rId12"/>
    <p:sldId id="301" r:id="rId13"/>
    <p:sldId id="314" r:id="rId14"/>
    <p:sldId id="303" r:id="rId15"/>
    <p:sldId id="304" r:id="rId16"/>
    <p:sldId id="305" r:id="rId17"/>
    <p:sldId id="309" r:id="rId18"/>
    <p:sldId id="308" r:id="rId19"/>
    <p:sldId id="306" r:id="rId20"/>
    <p:sldId id="310" r:id="rId21"/>
    <p:sldId id="311" r:id="rId22"/>
    <p:sldId id="315" r:id="rId23"/>
    <p:sldId id="312" r:id="rId24"/>
    <p:sldId id="313" r:id="rId2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B7A61D62-E276-42F7-BDF7-146CE31206EA}">
          <p14:sldIdLst>
            <p14:sldId id="271"/>
            <p14:sldId id="296"/>
            <p14:sldId id="290"/>
            <p14:sldId id="298"/>
            <p14:sldId id="297"/>
            <p14:sldId id="299"/>
            <p14:sldId id="300"/>
            <p14:sldId id="302"/>
            <p14:sldId id="301"/>
            <p14:sldId id="314"/>
            <p14:sldId id="303"/>
            <p14:sldId id="304"/>
            <p14:sldId id="305"/>
            <p14:sldId id="309"/>
            <p14:sldId id="308"/>
            <p14:sldId id="306"/>
            <p14:sldId id="310"/>
            <p14:sldId id="311"/>
            <p14:sldId id="315"/>
            <p14:sldId id="312"/>
            <p14:sldId id="313"/>
          </p14:sldIdLst>
        </p14:section>
        <p14:section name="Untitled Section" id="{6C02A903-A0F1-4A79-A078-F07C1C6AB5AE}">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9A"/>
    <a:srgbClr val="00485C"/>
    <a:srgbClr val="399AB5"/>
    <a:srgbClr val="D96642"/>
    <a:srgbClr val="00B050"/>
    <a:srgbClr val="7030A0"/>
    <a:srgbClr val="AC3E8F"/>
    <a:srgbClr val="E36C0A"/>
    <a:srgbClr val="0070C0"/>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8" autoAdjust="0"/>
    <p:restoredTop sz="94964" autoAdjust="0"/>
  </p:normalViewPr>
  <p:slideViewPr>
    <p:cSldViewPr>
      <p:cViewPr>
        <p:scale>
          <a:sx n="100" d="100"/>
          <a:sy n="100" d="100"/>
        </p:scale>
        <p:origin x="-1104"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9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wrap="square" lIns="91419" tIns="45709" rIns="91419" bIns="45709" numCol="1" anchor="t"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wrap="square" lIns="91419" tIns="45709" rIns="91419" bIns="45709" numCol="1" anchor="t" anchorCtr="0" compatLnSpc="1">
            <a:prstTxWarp prst="textNoShape">
              <a:avLst/>
            </a:prstTxWarp>
          </a:bodyPr>
          <a:lstStyle>
            <a:lvl1pPr algn="r">
              <a:defRPr sz="1200">
                <a:latin typeface="Arial" charset="0"/>
                <a:cs typeface="Arial" charset="0"/>
              </a:defRPr>
            </a:lvl1pPr>
          </a:lstStyle>
          <a:p>
            <a:pPr>
              <a:defRPr/>
            </a:pPr>
            <a:fld id="{CA836B33-8C3A-40AB-BE47-3B2006EAD1D9}" type="datetimeFigureOut">
              <a:rPr lang="en-US"/>
              <a:pPr>
                <a:defRPr/>
              </a:pPr>
              <a:t>10/24/2018</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wrap="square" lIns="91419" tIns="45709" rIns="91419" bIns="45709" numCol="1" anchor="b"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1419" tIns="45709" rIns="91419" bIns="45709" numCol="1" anchor="b" anchorCtr="0" compatLnSpc="1">
            <a:prstTxWarp prst="textNoShape">
              <a:avLst/>
            </a:prstTxWarp>
          </a:bodyPr>
          <a:lstStyle>
            <a:lvl1pPr algn="r">
              <a:defRPr sz="1200">
                <a:latin typeface="Arial" charset="0"/>
                <a:cs typeface="Arial" charset="0"/>
              </a:defRPr>
            </a:lvl1pPr>
          </a:lstStyle>
          <a:p>
            <a:pPr>
              <a:defRPr/>
            </a:pPr>
            <a:fld id="{1A7C8EC4-B705-44FD-92C1-5925C8CF0F51}" type="slidenum">
              <a:rPr lang="en-US"/>
              <a:pPr>
                <a:defRPr/>
              </a:pPr>
              <a:t>‹#›</a:t>
            </a:fld>
            <a:endParaRPr lang="en-US" dirty="0"/>
          </a:p>
        </p:txBody>
      </p:sp>
    </p:spTree>
    <p:extLst>
      <p:ext uri="{BB962C8B-B14F-4D97-AF65-F5344CB8AC3E}">
        <p14:creationId xmlns:p14="http://schemas.microsoft.com/office/powerpoint/2010/main" val="1929882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wrap="square" lIns="93302" tIns="46651" rIns="93302" bIns="46651" numCol="1" anchor="t" anchorCtr="0" compatLnSpc="1">
            <a:prstTxWarp prst="textNoShape">
              <a:avLst/>
            </a:prstTxWarp>
          </a:bodyPr>
          <a:lstStyle>
            <a:lvl1pPr>
              <a:defRPr sz="1200">
                <a:latin typeface="Calibri" pitchFamily="34" charset="0"/>
                <a:cs typeface="Arial" charset="0"/>
              </a:defRPr>
            </a:lvl1pPr>
          </a:lstStyle>
          <a:p>
            <a:pPr>
              <a:defRPr/>
            </a:pPr>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wrap="square" lIns="93302" tIns="46651" rIns="93302" bIns="46651" numCol="1" anchor="t" anchorCtr="0" compatLnSpc="1">
            <a:prstTxWarp prst="textNoShape">
              <a:avLst/>
            </a:prstTxWarp>
          </a:bodyPr>
          <a:lstStyle>
            <a:lvl1pPr algn="r">
              <a:defRPr sz="1200">
                <a:latin typeface="Calibri" pitchFamily="34" charset="0"/>
                <a:cs typeface="Arial" charset="0"/>
              </a:defRPr>
            </a:lvl1pPr>
          </a:lstStyle>
          <a:p>
            <a:pPr>
              <a:defRPr/>
            </a:pPr>
            <a:fld id="{232AA876-CEC9-4A3A-B3EC-2286065B9C46}" type="datetimeFigureOut">
              <a:rPr lang="en-US"/>
              <a:pPr>
                <a:defRPr/>
              </a:pPr>
              <a:t>10/24/2018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2" tIns="46651" rIns="93302" bIns="46651" rtlCol="0" anchor="ctr"/>
          <a:lstStyle/>
          <a:p>
            <a:pPr lvl="0"/>
            <a:endParaRPr lang="en-US" noProof="0" dirty="0" smtClean="0"/>
          </a:p>
        </p:txBody>
      </p:sp>
      <p:sp>
        <p:nvSpPr>
          <p:cNvPr id="5" name="Notes Placeholder 4"/>
          <p:cNvSpPr>
            <a:spLocks noGrp="1"/>
          </p:cNvSpPr>
          <p:nvPr>
            <p:ph type="body" sz="quarter" idx="3"/>
          </p:nvPr>
        </p:nvSpPr>
        <p:spPr>
          <a:xfrm>
            <a:off x="701676" y="4421189"/>
            <a:ext cx="5619750" cy="4189412"/>
          </a:xfrm>
          <a:prstGeom prst="rect">
            <a:avLst/>
          </a:prstGeom>
        </p:spPr>
        <p:txBody>
          <a:bodyPr vert="horz" lIns="93302" tIns="46651" rIns="93302" bIns="466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wrap="square" lIns="93302" tIns="46651" rIns="93302" bIns="46651" numCol="1" anchor="b" anchorCtr="0" compatLnSpc="1">
            <a:prstTxWarp prst="textNoShape">
              <a:avLst/>
            </a:prstTxWarp>
          </a:bodyPr>
          <a:lstStyle>
            <a:lvl1pPr>
              <a:defRPr sz="1200">
                <a:latin typeface="Calibri"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02" tIns="46651" rIns="93302" bIns="46651" numCol="1" anchor="b" anchorCtr="0" compatLnSpc="1">
            <a:prstTxWarp prst="textNoShape">
              <a:avLst/>
            </a:prstTxWarp>
          </a:bodyPr>
          <a:lstStyle>
            <a:lvl1pPr algn="r">
              <a:defRPr sz="1200">
                <a:latin typeface="Calibri" pitchFamily="34" charset="0"/>
                <a:cs typeface="Arial" charset="0"/>
              </a:defRPr>
            </a:lvl1pPr>
          </a:lstStyle>
          <a:p>
            <a:pPr>
              <a:defRPr/>
            </a:pPr>
            <a:fld id="{480E7300-2FB6-4A91-BDAE-F305DAC80839}" type="slidenum">
              <a:rPr lang="en-US"/>
              <a:pPr>
                <a:defRPr/>
              </a:pPr>
              <a:t>‹#›</a:t>
            </a:fld>
            <a:endParaRPr lang="en-US" dirty="0"/>
          </a:p>
        </p:txBody>
      </p:sp>
    </p:spTree>
    <p:extLst>
      <p:ext uri="{BB962C8B-B14F-4D97-AF65-F5344CB8AC3E}">
        <p14:creationId xmlns:p14="http://schemas.microsoft.com/office/powerpoint/2010/main" val="3406049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0E7300-2FB6-4A91-BDAE-F305DAC80839}" type="slidenum">
              <a:rPr lang="en-US" smtClean="0"/>
              <a:pPr>
                <a:defRPr/>
              </a:pPr>
              <a:t>1</a:t>
            </a:fld>
            <a:endParaRPr lang="en-US" dirty="0"/>
          </a:p>
        </p:txBody>
      </p:sp>
    </p:spTree>
    <p:extLst>
      <p:ext uri="{BB962C8B-B14F-4D97-AF65-F5344CB8AC3E}">
        <p14:creationId xmlns:p14="http://schemas.microsoft.com/office/powerpoint/2010/main" val="3824176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smtClean="0"/>
              <a:t>Perishability of Deferral Incentive – encourages investment soon</a:t>
            </a:r>
          </a:p>
          <a:p>
            <a:r>
              <a:rPr lang="en-US" b="0" u="none" baseline="0" dirty="0" smtClean="0"/>
              <a:t>As we get closer to 2026, less opportunity to realize tax basis on capital gain</a:t>
            </a:r>
            <a:r>
              <a:rPr lang="en-US" u="sng" baseline="0" dirty="0" smtClean="0"/>
              <a:t/>
            </a:r>
            <a:br>
              <a:rPr lang="en-US" u="sng" baseline="0" dirty="0" smtClean="0"/>
            </a:br>
            <a:endParaRPr lang="en-US" u="sng"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Opportunity Zone Businesses</a:t>
            </a:r>
          </a:p>
          <a:p>
            <a:r>
              <a:rPr lang="en-US" dirty="0" smtClean="0"/>
              <a:t>A</a:t>
            </a:r>
            <a:r>
              <a:rPr lang="en-US" baseline="0" dirty="0" smtClean="0"/>
              <a:t> trade or business in which substantially all of the tangible property owned or leased by the taxpayer is OZ business property and:</a:t>
            </a:r>
          </a:p>
          <a:p>
            <a:r>
              <a:rPr lang="en-US" baseline="0" dirty="0" smtClean="0"/>
              <a:t>-at least 50% of income derived from active conduct of trade or business</a:t>
            </a:r>
          </a:p>
          <a:p>
            <a:r>
              <a:rPr lang="en-US" baseline="0" dirty="0" smtClean="0"/>
              <a:t>-substantial portion of intangible property used in active conduct of business</a:t>
            </a:r>
          </a:p>
          <a:p>
            <a:r>
              <a:rPr lang="en-US" baseline="0" dirty="0" smtClean="0"/>
              <a:t>-less than 5% unadjusted basis of property is nonqualified financial property (cash, cash equivalent, long term loans</a:t>
            </a:r>
            <a:r>
              <a:rPr lang="en-US" baseline="0" dirty="0" smtClean="0"/>
              <a:t>)</a:t>
            </a:r>
          </a:p>
          <a:p>
            <a:endParaRPr lang="en-US" baseline="0" dirty="0" smtClean="0"/>
          </a:p>
          <a:p>
            <a:r>
              <a:rPr lang="en-US" baseline="0" dirty="0" smtClean="0"/>
              <a:t>If fund purchases an existing building located on land that is fully within OZ, original use of building does NOT commence, and land can never have original use in a OZ commencing with a Fund. Substantial improvement to building measured by funds additions to adjusted basis of building and taxpayer is not required to separately improve land that building sits on to qualify as substantial improvement. </a:t>
            </a:r>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Domestic Corporation or Partnership, including </a:t>
            </a:r>
            <a:r>
              <a:rPr lang="en-US" dirty="0" smtClean="0"/>
              <a:t>LLCs</a:t>
            </a:r>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Affordable housing</a:t>
            </a:r>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 people to help with sites in all </a:t>
            </a:r>
            <a:r>
              <a:rPr lang="en-US" dirty="0" err="1" smtClean="0"/>
              <a:t>Ozs</a:t>
            </a:r>
            <a:r>
              <a:rPr lang="en-US" dirty="0" smtClean="0"/>
              <a:t> to work on teams for</a:t>
            </a:r>
            <a:r>
              <a:rPr lang="en-US" baseline="0" dirty="0" smtClean="0"/>
              <a:t> investment attraction</a:t>
            </a:r>
          </a:p>
          <a:p>
            <a:r>
              <a:rPr lang="en-US" baseline="0" dirty="0" smtClean="0"/>
              <a:t>Which zones do people have most properties in/if any?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0E7300-2FB6-4A91-BDAE-F305DAC80839}" type="slidenum">
              <a:rPr lang="en-US" smtClean="0"/>
              <a:pPr>
                <a:defRPr/>
              </a:pPr>
              <a:t>21</a:t>
            </a:fld>
            <a:endParaRPr lang="en-US" dirty="0"/>
          </a:p>
        </p:txBody>
      </p:sp>
    </p:spTree>
    <p:extLst>
      <p:ext uri="{BB962C8B-B14F-4D97-AF65-F5344CB8AC3E}">
        <p14:creationId xmlns:p14="http://schemas.microsoft.com/office/powerpoint/2010/main" val="753293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a:t>
            </a:r>
            <a:r>
              <a:rPr lang="en-US" baseline="0" dirty="0" smtClean="0"/>
              <a:t> “property”</a:t>
            </a:r>
          </a:p>
          <a:p>
            <a:r>
              <a:rPr lang="en-US" baseline="0" dirty="0" smtClean="0"/>
              <a:t>90% requirement + penalty</a:t>
            </a:r>
          </a:p>
          <a:p>
            <a:endParaRPr lang="en-US" baseline="0" dirty="0" smtClean="0"/>
          </a:p>
          <a:p>
            <a:r>
              <a:rPr lang="en-US" baseline="0" dirty="0" smtClean="0"/>
              <a:t>Opportunity Funds must hold at least 90% of assets in Opportunity Zone “Property” determined by the average of the percentage of OZ property held on:</a:t>
            </a:r>
          </a:p>
          <a:p>
            <a:pPr marL="228600" indent="-228600">
              <a:buAutoNum type="arabicPeriod"/>
            </a:pPr>
            <a:r>
              <a:rPr lang="en-US" baseline="0" dirty="0" smtClean="0"/>
              <a:t>The last day of the first 6 month period of the fund’s taxable year</a:t>
            </a:r>
          </a:p>
          <a:p>
            <a:pPr marL="228600" indent="-228600">
              <a:buAutoNum type="arabicPeriod"/>
            </a:pPr>
            <a:r>
              <a:rPr lang="en-US" baseline="0" dirty="0" smtClean="0"/>
              <a:t>AND the last day of the fund’s taxable year</a:t>
            </a:r>
          </a:p>
          <a:p>
            <a:pPr marL="228600" indent="-228600">
              <a:buAutoNum type="arabicPeriod"/>
            </a:pPr>
            <a:endParaRPr lang="en-US" baseline="0" dirty="0" smtClean="0"/>
          </a:p>
          <a:p>
            <a:pPr marL="0" indent="0">
              <a:buNone/>
            </a:pPr>
            <a:r>
              <a:rPr lang="en-US" baseline="0" dirty="0" smtClean="0"/>
              <a:t>Penalty = %shortfall x Federal Underpayment rate (Currently 5%)</a:t>
            </a:r>
          </a:p>
          <a:p>
            <a:pPr marL="0" indent="0">
              <a:buNone/>
            </a:pPr>
            <a:r>
              <a:rPr lang="en-US" baseline="0" dirty="0" smtClean="0"/>
              <a:t>Penalty proportionate to distributive share of each partner in fund partnership</a:t>
            </a:r>
          </a:p>
          <a:p>
            <a:pPr marL="0" indent="0">
              <a:buNone/>
            </a:pPr>
            <a:r>
              <a:rPr lang="en-US" baseline="0" dirty="0" smtClean="0"/>
              <a:t>No penalty if failure is due to “reasonable cause”</a:t>
            </a:r>
          </a:p>
          <a:p>
            <a:pPr marL="0" indent="0">
              <a:buNone/>
            </a:pPr>
            <a:endParaRPr lang="en-US" baseline="0" dirty="0" smtClean="0"/>
          </a:p>
          <a:p>
            <a:pPr marL="0" indent="0">
              <a:buNone/>
            </a:pPr>
            <a:r>
              <a:rPr lang="en-US" baseline="0" dirty="0" smtClean="0"/>
              <a:t>Guidelines – certification rules, rules for reasonable time to reinvest, rules to prevent abuse</a:t>
            </a:r>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Mixing of</a:t>
            </a:r>
            <a:r>
              <a:rPr lang="en-US" u="sng" baseline="0" dirty="0" smtClean="0"/>
              <a:t> funds (capital gains and investment)</a:t>
            </a:r>
          </a:p>
          <a:p>
            <a:r>
              <a:rPr lang="en-US" baseline="0" dirty="0" smtClean="0"/>
              <a:t> investment will be treated as 2 separate investments (capital gains subject to all OZ program laws</a:t>
            </a:r>
            <a:r>
              <a:rPr lang="en-US" baseline="0" dirty="0" smtClean="0"/>
              <a:t>)</a:t>
            </a:r>
          </a:p>
          <a:p>
            <a:endParaRPr lang="en-US" baseline="0" dirty="0" smtClean="0"/>
          </a:p>
          <a:p>
            <a:r>
              <a:rPr lang="en-US" baseline="0" dirty="0" smtClean="0"/>
              <a:t>Capital gains only </a:t>
            </a:r>
          </a:p>
          <a:p>
            <a:r>
              <a:rPr lang="en-US" baseline="0" dirty="0" smtClean="0"/>
              <a:t>QOF will choose their first month of the taxable year in which will be treated as QOF, if month not chosen, first month will default to first month of taxable year. Last month of taxable year always testing date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(terminology)</a:t>
            </a:r>
            <a:r>
              <a:rPr lang="en-US" baseline="0" dirty="0" smtClean="0"/>
              <a:t> </a:t>
            </a:r>
            <a:r>
              <a:rPr lang="en-US" dirty="0" smtClean="0"/>
              <a:t>Roll over gains</a:t>
            </a:r>
          </a:p>
          <a:p>
            <a:r>
              <a:rPr lang="en-US" dirty="0" smtClean="0"/>
              <a:t>New</a:t>
            </a:r>
            <a:r>
              <a:rPr lang="en-US" baseline="0" dirty="0" smtClean="0"/>
              <a:t> gains</a:t>
            </a:r>
          </a:p>
          <a:p>
            <a:r>
              <a:rPr lang="en-US" baseline="0" dirty="0" smtClean="0"/>
              <a:t>“Phantom issues” – Dec 31, 2026 – issue for O Funds, date will need to be revisited</a:t>
            </a:r>
          </a:p>
        </p:txBody>
      </p:sp>
      <p:sp>
        <p:nvSpPr>
          <p:cNvPr id="4" name="Slide Number Placeholder 3"/>
          <p:cNvSpPr>
            <a:spLocks noGrp="1"/>
          </p:cNvSpPr>
          <p:nvPr>
            <p:ph type="sldNum" sz="quarter" idx="10"/>
          </p:nvPr>
        </p:nvSpPr>
        <p:spPr/>
        <p:txBody>
          <a:bodyPr/>
          <a:lstStyle/>
          <a:p>
            <a:fld id="{03DB0A6F-BCA9-4497-B291-EA1C86987B9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86662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AF466F-BDA4-4F18-9C7B-FF0A9A1B0E80}" type="datetime1">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2516301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B613C-1AD7-49D3-885D-F654C5CDBAA6}" type="datetime1">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6441B0B-13D3-49E4-AF0E-1A60A6999349}" type="slidenum">
              <a:rPr lang="en-US" smtClean="0"/>
              <a:pPr>
                <a:defRPr/>
              </a:pPr>
              <a:t>‹#›</a:t>
            </a:fld>
            <a:endParaRPr lang="en-US" dirty="0"/>
          </a:p>
        </p:txBody>
      </p:sp>
    </p:spTree>
    <p:extLst>
      <p:ext uri="{BB962C8B-B14F-4D97-AF65-F5344CB8AC3E}">
        <p14:creationId xmlns:p14="http://schemas.microsoft.com/office/powerpoint/2010/main" val="463563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B613C-1AD7-49D3-885D-F654C5CDBAA6}" type="datetime1">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6441B0B-13D3-49E4-AF0E-1A60A6999349}" type="slidenum">
              <a:rPr lang="en-US" smtClean="0"/>
              <a:pPr>
                <a:defRPr/>
              </a:pPr>
              <a:t>‹#›</a:t>
            </a:fld>
            <a:endParaRPr lang="en-US" dirty="0"/>
          </a:p>
        </p:txBody>
      </p:sp>
    </p:spTree>
    <p:extLst>
      <p:ext uri="{BB962C8B-B14F-4D97-AF65-F5344CB8AC3E}">
        <p14:creationId xmlns:p14="http://schemas.microsoft.com/office/powerpoint/2010/main" val="13803437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6441B0B-13D3-49E4-AF0E-1A60A6999349}" type="slidenum">
              <a:rPr lang="en-US" smtClean="0"/>
              <a:pPr>
                <a:defRPr/>
              </a:pPr>
              <a:t>‹#›</a:t>
            </a:fld>
            <a:endParaRPr lang="en-US" dirty="0"/>
          </a:p>
        </p:txBody>
      </p:sp>
    </p:spTree>
    <p:extLst>
      <p:ext uri="{BB962C8B-B14F-4D97-AF65-F5344CB8AC3E}">
        <p14:creationId xmlns:p14="http://schemas.microsoft.com/office/powerpoint/2010/main" val="1581607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7B613C-1AD7-49D3-885D-F654C5CDBAA6}" type="datetime1">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6441B0B-13D3-49E4-AF0E-1A60A6999349}" type="slidenum">
              <a:rPr lang="en-US" smtClean="0"/>
              <a:pPr>
                <a:defRPr/>
              </a:pPr>
              <a:t>‹#›</a:t>
            </a:fld>
            <a:endParaRPr lang="en-US" dirty="0"/>
          </a:p>
        </p:txBody>
      </p:sp>
    </p:spTree>
    <p:extLst>
      <p:ext uri="{BB962C8B-B14F-4D97-AF65-F5344CB8AC3E}">
        <p14:creationId xmlns:p14="http://schemas.microsoft.com/office/powerpoint/2010/main" val="183239729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7B613C-1AD7-49D3-885D-F654C5CDBAA6}" type="datetime1">
              <a:rPr lang="en-US" smtClean="0"/>
              <a:pPr/>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B6441B0B-13D3-49E4-AF0E-1A60A6999349}" type="slidenum">
              <a:rPr lang="en-US" smtClean="0"/>
              <a:pPr>
                <a:defRPr/>
              </a:pPr>
              <a:t>‹#›</a:t>
            </a:fld>
            <a:endParaRPr lang="en-US" dirty="0"/>
          </a:p>
        </p:txBody>
      </p:sp>
    </p:spTree>
    <p:extLst>
      <p:ext uri="{BB962C8B-B14F-4D97-AF65-F5344CB8AC3E}">
        <p14:creationId xmlns:p14="http://schemas.microsoft.com/office/powerpoint/2010/main" val="28108803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7B613C-1AD7-49D3-885D-F654C5CDBAA6}" type="datetime1">
              <a:rPr lang="en-US" smtClean="0"/>
              <a:pPr/>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B6441B0B-13D3-49E4-AF0E-1A60A6999349}" type="slidenum">
              <a:rPr lang="en-US" smtClean="0"/>
              <a:pPr>
                <a:defRPr/>
              </a:pPr>
              <a:t>‹#›</a:t>
            </a:fld>
            <a:endParaRPr lang="en-US" dirty="0"/>
          </a:p>
        </p:txBody>
      </p:sp>
    </p:spTree>
    <p:extLst>
      <p:ext uri="{BB962C8B-B14F-4D97-AF65-F5344CB8AC3E}">
        <p14:creationId xmlns:p14="http://schemas.microsoft.com/office/powerpoint/2010/main" val="114511604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7B613C-1AD7-49D3-885D-F654C5CDBAA6}" type="datetime1">
              <a:rPr lang="en-US" smtClean="0"/>
              <a:pPr/>
              <a:t>10/24/2018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B6441B0B-13D3-49E4-AF0E-1A60A6999349}" type="slidenum">
              <a:rPr lang="en-US" smtClean="0"/>
              <a:pPr>
                <a:defRPr/>
              </a:pPr>
              <a:t>‹#›</a:t>
            </a:fld>
            <a:endParaRPr lang="en-US" dirty="0"/>
          </a:p>
        </p:txBody>
      </p:sp>
    </p:spTree>
    <p:extLst>
      <p:ext uri="{BB962C8B-B14F-4D97-AF65-F5344CB8AC3E}">
        <p14:creationId xmlns:p14="http://schemas.microsoft.com/office/powerpoint/2010/main" val="330374676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B613C-1AD7-49D3-885D-F654C5CDBAA6}" type="datetime1">
              <a:rPr lang="en-US" smtClean="0"/>
              <a:pPr/>
              <a:t>10/24/2018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6441B0B-13D3-49E4-AF0E-1A60A6999349}" type="slidenum">
              <a:rPr lang="en-US" smtClean="0"/>
              <a:pPr>
                <a:defRPr/>
              </a:pPr>
              <a:t>‹#›</a:t>
            </a:fld>
            <a:endParaRPr lang="en-US" dirty="0"/>
          </a:p>
        </p:txBody>
      </p:sp>
    </p:spTree>
    <p:extLst>
      <p:ext uri="{BB962C8B-B14F-4D97-AF65-F5344CB8AC3E}">
        <p14:creationId xmlns:p14="http://schemas.microsoft.com/office/powerpoint/2010/main" val="166004666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B6441B0B-13D3-49E4-AF0E-1A60A6999349}" type="slidenum">
              <a:rPr lang="en-US" smtClean="0"/>
              <a:pPr>
                <a:defRPr/>
              </a:pPr>
              <a:t>‹#›</a:t>
            </a:fld>
            <a:endParaRPr lang="en-US" dirty="0"/>
          </a:p>
        </p:txBody>
      </p:sp>
    </p:spTree>
    <p:extLst>
      <p:ext uri="{BB962C8B-B14F-4D97-AF65-F5344CB8AC3E}">
        <p14:creationId xmlns:p14="http://schemas.microsoft.com/office/powerpoint/2010/main" val="375335418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B6441B0B-13D3-49E4-AF0E-1A60A6999349}" type="slidenum">
              <a:rPr lang="en-US" smtClean="0"/>
              <a:pPr>
                <a:defRPr/>
              </a:pPr>
              <a:t>‹#›</a:t>
            </a:fld>
            <a:endParaRPr lang="en-US" dirty="0"/>
          </a:p>
        </p:txBody>
      </p:sp>
    </p:spTree>
    <p:extLst>
      <p:ext uri="{BB962C8B-B14F-4D97-AF65-F5344CB8AC3E}">
        <p14:creationId xmlns:p14="http://schemas.microsoft.com/office/powerpoint/2010/main" val="380653020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B613C-1AD7-49D3-885D-F654C5CDBAA6}" type="datetime1">
              <a:rPr lang="en-US" smtClean="0"/>
              <a:pPr/>
              <a:t>10/24/2018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441B0B-13D3-49E4-AF0E-1A60A6999349}" type="slidenum">
              <a:rPr lang="en-US" smtClean="0"/>
              <a:pPr>
                <a:defRPr/>
              </a:pPr>
              <a:t>‹#›</a:t>
            </a:fld>
            <a:endParaRPr lang="en-US" dirty="0"/>
          </a:p>
        </p:txBody>
      </p:sp>
    </p:spTree>
    <p:extLst>
      <p:ext uri="{BB962C8B-B14F-4D97-AF65-F5344CB8AC3E}">
        <p14:creationId xmlns:p14="http://schemas.microsoft.com/office/powerpoint/2010/main" val="671978447"/>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emf"/><Relationship Id="rId7"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irs.gov/newsroom/opportunity-zones-frequently-asked-questions" TargetMode="External"/><Relationship Id="rId3" Type="http://schemas.openxmlformats.org/officeDocument/2006/relationships/image" Target="../media/image4.png"/><Relationship Id="rId7" Type="http://schemas.openxmlformats.org/officeDocument/2006/relationships/hyperlink" Target="https://www.enterprisecommunity.org/opportunity360/opportunity-zone-eligibility-tool" TargetMode="External"/><Relationship Id="rId12" Type="http://schemas.openxmlformats.org/officeDocument/2006/relationships/hyperlink" Target="https://fundrise.com/opportunity-fund?utm_source=google&amp;utm_medium=cpc&amp;utm_content=text-%2Bopportunity%20%2Bfund-b-fundriseofundlearn&amp;utm_campaign=search-marketbuilding_opportunity_fundphrase-usa-20180705&amp;gclid=EAIaIQobChMI0_idyv7Y3AIVBzJpCh113gh0EAAYASAAEgKNf_D_Bw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eig.org/opportunityzones" TargetMode="External"/><Relationship Id="rId11" Type="http://schemas.openxmlformats.org/officeDocument/2006/relationships/hyperlink" Target="https://www.novoco.com/resource-centers/opportunity-zones-resource-center" TargetMode="External"/><Relationship Id="rId5" Type="http://schemas.openxmlformats.org/officeDocument/2006/relationships/hyperlink" Target="https://www.cdfa.net/cdfa/cdfaweb.nsf/ordredirect.html?open&amp;id=201808_OZSoS.html" TargetMode="External"/><Relationship Id="rId10" Type="http://schemas.openxmlformats.org/officeDocument/2006/relationships/hyperlink" Target="https://www.policymap.com/maps" TargetMode="External"/><Relationship Id="rId4" Type="http://schemas.openxmlformats.org/officeDocument/2006/relationships/hyperlink" Target="https://choosecolorado.com/opportunity-zones/" TargetMode="External"/><Relationship Id="rId9" Type="http://schemas.openxmlformats.org/officeDocument/2006/relationships/hyperlink" Target="https://www.cdfifund.gov/pages/opportunity-zones.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cgaylord@springsgov.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99387"/>
            <a:ext cx="9144000" cy="180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ctrTitle"/>
          </p:nvPr>
        </p:nvSpPr>
        <p:spPr>
          <a:xfrm>
            <a:off x="-1219200" y="1524000"/>
            <a:ext cx="7772400" cy="1470025"/>
          </a:xfrm>
        </p:spPr>
        <p:txBody>
          <a:bodyPr>
            <a:normAutofit/>
          </a:bodyPr>
          <a:lstStyle/>
          <a:p>
            <a:r>
              <a:rPr lang="en-US" sz="3600" dirty="0" smtClean="0">
                <a:solidFill>
                  <a:srgbClr val="0967B0"/>
                </a:solidFill>
                <a:latin typeface="Optima"/>
                <a:cs typeface="Optima"/>
              </a:rPr>
              <a:t>Opportunity Zones</a:t>
            </a:r>
            <a:endParaRPr lang="en-US" sz="3600" dirty="0">
              <a:solidFill>
                <a:srgbClr val="0967B0"/>
              </a:solidFill>
              <a:latin typeface="Optima"/>
              <a:cs typeface="Optima"/>
            </a:endParaRPr>
          </a:p>
        </p:txBody>
      </p:sp>
      <p:sp>
        <p:nvSpPr>
          <p:cNvPr id="6" name="Subtitle 2"/>
          <p:cNvSpPr>
            <a:spLocks noGrp="1"/>
          </p:cNvSpPr>
          <p:nvPr>
            <p:ph type="subTitle" idx="1"/>
          </p:nvPr>
        </p:nvSpPr>
        <p:spPr>
          <a:xfrm>
            <a:off x="304800" y="2438400"/>
            <a:ext cx="4724400" cy="1981200"/>
          </a:xfrm>
        </p:spPr>
        <p:txBody>
          <a:bodyPr>
            <a:normAutofit fontScale="70000" lnSpcReduction="20000"/>
          </a:bodyPr>
          <a:lstStyle/>
          <a:p>
            <a:pPr algn="l"/>
            <a:endParaRPr lang="en-US" sz="2400" b="1" dirty="0" smtClean="0">
              <a:latin typeface="Lao UI" panose="020B0502040204020203" pitchFamily="34" charset="0"/>
              <a:cs typeface="Lao UI" panose="020B0502040204020203" pitchFamily="34" charset="0"/>
            </a:endParaRPr>
          </a:p>
          <a:p>
            <a:r>
              <a:rPr lang="en-US" sz="3600" dirty="0" smtClean="0">
                <a:latin typeface="Gill Sans MT" pitchFamily="34" charset="0"/>
              </a:rPr>
              <a:t> Tax Cuts and Jobs Act 2017</a:t>
            </a:r>
            <a:endParaRPr lang="en-US" sz="3600" dirty="0">
              <a:latin typeface="Gill Sans MT" pitchFamily="34" charset="0"/>
            </a:endParaRPr>
          </a:p>
          <a:p>
            <a:r>
              <a:rPr lang="en-US" sz="3600" dirty="0" smtClean="0">
                <a:latin typeface="Gill Sans MT" pitchFamily="34" charset="0"/>
              </a:rPr>
              <a:t> </a:t>
            </a:r>
            <a:endParaRPr lang="en-US" sz="3600" dirty="0">
              <a:latin typeface="Gill Sans MT" pitchFamily="34" charset="0"/>
            </a:endParaRPr>
          </a:p>
          <a:p>
            <a:pPr algn="l"/>
            <a:endParaRPr lang="en-US" sz="2400" b="1" dirty="0" smtClean="0">
              <a:latin typeface="Lao UI" panose="020B0502040204020203" pitchFamily="34" charset="0"/>
              <a:cs typeface="Lao UI" panose="020B0502040204020203" pitchFamily="34" charset="0"/>
            </a:endParaRPr>
          </a:p>
          <a:p>
            <a:pPr algn="l"/>
            <a:endParaRPr lang="en-US" sz="2400" b="1" dirty="0" smtClean="0">
              <a:latin typeface="Lao UI" panose="020B0502040204020203" pitchFamily="34" charset="0"/>
              <a:cs typeface="Lao UI" panose="020B0502040204020203" pitchFamily="34" charset="0"/>
            </a:endParaRPr>
          </a:p>
          <a:p>
            <a:r>
              <a:rPr lang="en-US" sz="2900" dirty="0" smtClean="0">
                <a:latin typeface="Gill Sans MT" pitchFamily="34" charset="0"/>
              </a:rPr>
              <a:t> </a:t>
            </a:r>
            <a:endParaRPr lang="en-US" sz="2900" dirty="0">
              <a:latin typeface="Gill Sans MT" pitchFamily="34" charset="0"/>
            </a:endParaRPr>
          </a:p>
          <a:p>
            <a:pPr algn="l"/>
            <a:endParaRPr lang="en-US" sz="2400" b="1" dirty="0" smtClean="0">
              <a:latin typeface="Lao UI" panose="020B0502040204020203" pitchFamily="34" charset="0"/>
              <a:cs typeface="Lao UI" panose="020B0502040204020203" pitchFamily="34" charset="0"/>
            </a:endParaRPr>
          </a:p>
          <a:p>
            <a:pPr algn="l"/>
            <a:endParaRPr lang="en-US" sz="2400" b="1" dirty="0">
              <a:latin typeface="Lao UI" panose="020B0502040204020203" pitchFamily="34" charset="0"/>
              <a:cs typeface="Lao UI" panose="020B0502040204020203" pitchFamily="34" charset="0"/>
            </a:endParaRPr>
          </a:p>
          <a:p>
            <a:pPr algn="l"/>
            <a:endParaRPr lang="en-US" dirty="0" smtClean="0"/>
          </a:p>
          <a:p>
            <a:pPr algn="l"/>
            <a:endParaRPr lang="en-US" sz="2400" b="1" dirty="0">
              <a:latin typeface="Lao UI" panose="020B0502040204020203" pitchFamily="34" charset="0"/>
              <a:cs typeface="Lao UI" panose="020B0502040204020203" pitchFamily="34" charset="0"/>
            </a:endParaRPr>
          </a:p>
        </p:txBody>
      </p:sp>
      <p:cxnSp>
        <p:nvCxnSpPr>
          <p:cNvPr id="3" name="Straight Connector 2"/>
          <p:cNvCxnSpPr/>
          <p:nvPr/>
        </p:nvCxnSpPr>
        <p:spPr>
          <a:xfrm>
            <a:off x="685800" y="2590800"/>
            <a:ext cx="4038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 y="3429000"/>
            <a:ext cx="3427228" cy="369332"/>
          </a:xfrm>
          <a:prstGeom prst="rect">
            <a:avLst/>
          </a:prstGeom>
          <a:noFill/>
        </p:spPr>
        <p:txBody>
          <a:bodyPr wrap="square" rtlCol="0">
            <a:spAutoFit/>
          </a:bodyPr>
          <a:lstStyle/>
          <a:p>
            <a:r>
              <a:rPr lang="en-US" dirty="0" smtClean="0"/>
              <a:t>October 24, 2018</a:t>
            </a:r>
            <a:endParaRPr lang="en-US" dirty="0"/>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989613"/>
            <a:ext cx="3167772"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361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143000" y="574861"/>
            <a:ext cx="9296400" cy="838200"/>
          </a:xfrm>
        </p:spPr>
        <p:txBody>
          <a:bodyPr>
            <a:normAutofit/>
          </a:bodyPr>
          <a:lstStyle/>
          <a:p>
            <a:r>
              <a:rPr lang="en-US" sz="3600" dirty="0" smtClean="0">
                <a:solidFill>
                  <a:srgbClr val="0967B0"/>
                </a:solidFill>
                <a:latin typeface="Optima"/>
                <a:cs typeface="Optima"/>
              </a:rPr>
              <a:t>Tax Incentives: Temporary Deferral</a:t>
            </a:r>
            <a:endParaRPr lang="en-US" sz="3600" dirty="0">
              <a:solidFill>
                <a:srgbClr val="0967B0"/>
              </a:solidFill>
              <a:latin typeface="Optima"/>
              <a:cs typeface="Optima"/>
            </a:endParaRPr>
          </a:p>
        </p:txBody>
      </p:sp>
      <p:sp>
        <p:nvSpPr>
          <p:cNvPr id="4" name="Content Placeholder 2"/>
          <p:cNvSpPr>
            <a:spLocks noGrp="1"/>
          </p:cNvSpPr>
          <p:nvPr>
            <p:ph idx="1"/>
          </p:nvPr>
        </p:nvSpPr>
        <p:spPr>
          <a:xfrm>
            <a:off x="533400" y="1447800"/>
            <a:ext cx="7620000" cy="5638800"/>
          </a:xfrm>
        </p:spPr>
        <p:txBody>
          <a:bodyPr>
            <a:noAutofit/>
          </a:bodyPr>
          <a:lstStyle/>
          <a:p>
            <a:r>
              <a:rPr lang="en-US" sz="2000" b="1" baseline="0" dirty="0" smtClean="0"/>
              <a:t>Deferred capital </a:t>
            </a:r>
            <a:r>
              <a:rPr lang="en-US" sz="2000" b="1" baseline="0" dirty="0" smtClean="0"/>
              <a:t>gain: aggregate amount invested that does not exceed amount of gain generated</a:t>
            </a:r>
            <a:r>
              <a:rPr lang="en-US" sz="2000" baseline="0" dirty="0" smtClean="0"/>
              <a:t/>
            </a:r>
            <a:br>
              <a:rPr lang="en-US" sz="2000" baseline="0" dirty="0" smtClean="0"/>
            </a:br>
            <a:endParaRPr lang="en-US" sz="2000" dirty="0"/>
          </a:p>
          <a:p>
            <a:r>
              <a:rPr lang="en-US" sz="2000" baseline="0" dirty="0" smtClean="0"/>
              <a:t>Applies to any individual, </a:t>
            </a:r>
            <a:r>
              <a:rPr lang="en-US" sz="2000" baseline="0" dirty="0" smtClean="0"/>
              <a:t>corporation, partnership,</a:t>
            </a:r>
            <a:r>
              <a:rPr lang="en-US" sz="2000" dirty="0" smtClean="0"/>
              <a:t> qualified settlement fund, disputed ownership fund, </a:t>
            </a:r>
            <a:r>
              <a:rPr lang="en-US" sz="2000" baseline="0" dirty="0" smtClean="0"/>
              <a:t>or </a:t>
            </a:r>
            <a:r>
              <a:rPr lang="en-US" sz="2000" baseline="0" dirty="0" smtClean="0"/>
              <a:t>trust</a:t>
            </a:r>
            <a:endParaRPr lang="en-US" sz="2000" dirty="0"/>
          </a:p>
          <a:p>
            <a:r>
              <a:rPr lang="en-US" sz="2000" baseline="0" dirty="0" smtClean="0"/>
              <a:t>Sale or exchange of property to an unrelated person</a:t>
            </a:r>
            <a:r>
              <a:rPr lang="en-US" sz="2000" dirty="0" smtClean="0"/>
              <a:t> o</a:t>
            </a:r>
            <a:r>
              <a:rPr lang="en-US" sz="2000" baseline="0" dirty="0" smtClean="0"/>
              <a:t>n or before December 31, 2026</a:t>
            </a:r>
            <a:endParaRPr lang="en-US" sz="2000" dirty="0"/>
          </a:p>
          <a:p>
            <a:r>
              <a:rPr lang="en-US" sz="2000" baseline="0" dirty="0" smtClean="0"/>
              <a:t>Within 180 days of sale/exchange</a:t>
            </a:r>
            <a:endParaRPr lang="en-US" sz="2000" dirty="0"/>
          </a:p>
          <a:p>
            <a:r>
              <a:rPr lang="en-US" sz="2000" baseline="0" dirty="0" smtClean="0"/>
              <a:t>Election made by taxpayer</a:t>
            </a:r>
            <a:br>
              <a:rPr lang="en-US" sz="2000" baseline="0" dirty="0" smtClean="0"/>
            </a:br>
            <a:r>
              <a:rPr lang="en-US" sz="2000" baseline="0" dirty="0" smtClean="0"/>
              <a:t>	</a:t>
            </a:r>
          </a:p>
          <a:p>
            <a:r>
              <a:rPr lang="en-US" sz="2000" b="1" baseline="0" dirty="0" smtClean="0"/>
              <a:t>Deferred gain is taxed either at investor’s sale of interest in Fund or on December 31, 2026</a:t>
            </a:r>
          </a:p>
          <a:p>
            <a:pPr marL="0" indent="0">
              <a:buNone/>
            </a:pPr>
            <a:endParaRPr lang="en-US" sz="2000" b="1" baseline="0" dirty="0" smtClean="0"/>
          </a:p>
          <a:p>
            <a:r>
              <a:rPr lang="en-US" sz="2000" b="0" baseline="0" dirty="0" smtClean="0"/>
              <a:t>Amount of deferred gain subject to income tax is LESSER of </a:t>
            </a:r>
            <a:r>
              <a:rPr lang="en-US" sz="2000" b="0" u="sng" baseline="0" dirty="0" smtClean="0"/>
              <a:t>amount of deferred gain </a:t>
            </a:r>
            <a:r>
              <a:rPr lang="en-US" sz="2000" b="0" baseline="0" dirty="0" smtClean="0"/>
              <a:t>OR </a:t>
            </a:r>
            <a:r>
              <a:rPr lang="en-US" sz="2000" b="0" u="sng" baseline="0" dirty="0" smtClean="0"/>
              <a:t>fair market value of investment into Fund (Minus Basis)</a:t>
            </a:r>
            <a:endParaRPr lang="en-US" sz="2000" dirty="0" smtClean="0"/>
          </a:p>
        </p:txBody>
      </p:sp>
    </p:spTree>
    <p:extLst>
      <p:ext uri="{BB962C8B-B14F-4D97-AF65-F5344CB8AC3E}">
        <p14:creationId xmlns:p14="http://schemas.microsoft.com/office/powerpoint/2010/main" val="269029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2514600" y="457200"/>
            <a:ext cx="9296400" cy="838200"/>
          </a:xfrm>
        </p:spPr>
        <p:txBody>
          <a:bodyPr>
            <a:normAutofit/>
          </a:bodyPr>
          <a:lstStyle/>
          <a:p>
            <a:r>
              <a:rPr lang="en-US" dirty="0" smtClean="0">
                <a:solidFill>
                  <a:srgbClr val="0967B0"/>
                </a:solidFill>
                <a:latin typeface="Optima"/>
                <a:cs typeface="Optima"/>
              </a:rPr>
              <a:t>Tax Incentives</a:t>
            </a:r>
            <a:endParaRPr lang="en-US" dirty="0">
              <a:solidFill>
                <a:srgbClr val="0967B0"/>
              </a:solidFill>
              <a:latin typeface="Optima"/>
              <a:cs typeface="Optima"/>
            </a:endParaRP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52399" y="2124742"/>
            <a:ext cx="8839201" cy="435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790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3048000" y="457200"/>
            <a:ext cx="9296400" cy="838200"/>
          </a:xfrm>
        </p:spPr>
        <p:txBody>
          <a:bodyPr>
            <a:normAutofit/>
          </a:bodyPr>
          <a:lstStyle/>
          <a:p>
            <a:r>
              <a:rPr lang="en-US" dirty="0" smtClean="0">
                <a:solidFill>
                  <a:srgbClr val="0967B0"/>
                </a:solidFill>
                <a:latin typeface="Optima"/>
                <a:cs typeface="Optima"/>
              </a:rPr>
              <a:t>Example</a:t>
            </a:r>
            <a:endParaRPr lang="en-US" dirty="0">
              <a:solidFill>
                <a:srgbClr val="0967B0"/>
              </a:solidFill>
              <a:latin typeface="Optima"/>
              <a:cs typeface="Optima"/>
            </a:endParaRPr>
          </a:p>
        </p:txBody>
      </p:sp>
      <p:sp>
        <p:nvSpPr>
          <p:cNvPr id="4" name="TextBox 3"/>
          <p:cNvSpPr txBox="1"/>
          <p:nvPr/>
        </p:nvSpPr>
        <p:spPr>
          <a:xfrm>
            <a:off x="7162800" y="6577089"/>
            <a:ext cx="3048000" cy="276999"/>
          </a:xfrm>
          <a:prstGeom prst="rect">
            <a:avLst/>
          </a:prstGeom>
          <a:noFill/>
        </p:spPr>
        <p:txBody>
          <a:bodyPr wrap="square" rtlCol="0">
            <a:spAutoFit/>
          </a:bodyPr>
          <a:lstStyle/>
          <a:p>
            <a:r>
              <a:rPr lang="en-US" sz="1200" dirty="0" smtClean="0"/>
              <a:t>Example by Snell &amp; Wilmer</a:t>
            </a:r>
            <a:endParaRPr lang="en-US" sz="1200" dirty="0"/>
          </a:p>
        </p:txBody>
      </p:sp>
      <p:sp>
        <p:nvSpPr>
          <p:cNvPr id="5" name="Content Placeholder 4"/>
          <p:cNvSpPr>
            <a:spLocks noGrp="1"/>
          </p:cNvSpPr>
          <p:nvPr>
            <p:ph idx="1"/>
          </p:nvPr>
        </p:nvSpPr>
        <p:spPr>
          <a:xfrm>
            <a:off x="457200" y="1828800"/>
            <a:ext cx="8229600" cy="4876800"/>
          </a:xfrm>
        </p:spPr>
        <p:txBody>
          <a:bodyPr>
            <a:normAutofit fontScale="62500" lnSpcReduction="20000"/>
          </a:bodyPr>
          <a:lstStyle/>
          <a:p>
            <a:r>
              <a:rPr lang="en-US" dirty="0" smtClean="0"/>
              <a:t>Investor sells stock for $30M ($20M of capital gain) on July 1, 2018</a:t>
            </a:r>
            <a:br>
              <a:rPr lang="en-US" dirty="0" smtClean="0"/>
            </a:br>
            <a:endParaRPr lang="en-US" dirty="0" smtClean="0"/>
          </a:p>
          <a:p>
            <a:r>
              <a:rPr lang="en-US" dirty="0" smtClean="0"/>
              <a:t>Investor invests $20M in an Opportunity Fund on September 1, 2018</a:t>
            </a:r>
          </a:p>
          <a:p>
            <a:pPr lvl="1"/>
            <a:r>
              <a:rPr lang="en-US" dirty="0" smtClean="0"/>
              <a:t>Does not need to invest the entire $30M (Difference with 1031 exchange)</a:t>
            </a:r>
            <a:br>
              <a:rPr lang="en-US" dirty="0" smtClean="0"/>
            </a:br>
            <a:endParaRPr lang="en-US" dirty="0" smtClean="0"/>
          </a:p>
          <a:p>
            <a:r>
              <a:rPr lang="en-US" dirty="0" smtClean="0"/>
              <a:t>December 31, 2026:</a:t>
            </a:r>
          </a:p>
          <a:p>
            <a:pPr lvl="1"/>
            <a:r>
              <a:rPr lang="en-US" dirty="0" smtClean="0"/>
              <a:t>Investor’s tax basis in Fund was increased by $3M (15% of $20M)</a:t>
            </a:r>
          </a:p>
          <a:p>
            <a:pPr lvl="2"/>
            <a:r>
              <a:rPr lang="en-US" dirty="0" smtClean="0"/>
              <a:t>$2M on Sept. 1, 2023, and $1M on Sept. 1, 2025</a:t>
            </a:r>
          </a:p>
          <a:p>
            <a:pPr lvl="2"/>
            <a:r>
              <a:rPr lang="en-US" dirty="0" smtClean="0"/>
              <a:t>Investor has to pay tax on $17M capital gain from original capital gain from July 1, 2018</a:t>
            </a:r>
            <a:br>
              <a:rPr lang="en-US" dirty="0" smtClean="0"/>
            </a:br>
            <a:endParaRPr lang="en-US" dirty="0" smtClean="0"/>
          </a:p>
          <a:p>
            <a:r>
              <a:rPr lang="en-US" dirty="0" smtClean="0"/>
              <a:t>September 2, 2028:</a:t>
            </a:r>
          </a:p>
          <a:p>
            <a:pPr lvl="1"/>
            <a:r>
              <a:rPr lang="en-US" dirty="0" smtClean="0"/>
              <a:t>Investment in Fund has appreciated from $20M to $60M ($40M in potential gain)</a:t>
            </a:r>
          </a:p>
          <a:p>
            <a:pPr lvl="1"/>
            <a:r>
              <a:rPr lang="en-US" dirty="0" smtClean="0"/>
              <a:t>If the investment in the Fund is sold, then there is no taxable gain on the $40M of appreciation</a:t>
            </a:r>
            <a:endParaRPr lang="en-US" dirty="0"/>
          </a:p>
        </p:txBody>
      </p:sp>
    </p:spTree>
    <p:extLst>
      <p:ext uri="{BB962C8B-B14F-4D97-AF65-F5344CB8AC3E}">
        <p14:creationId xmlns:p14="http://schemas.microsoft.com/office/powerpoint/2010/main" val="406778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990600" y="472354"/>
            <a:ext cx="9296400" cy="838200"/>
          </a:xfrm>
        </p:spPr>
        <p:txBody>
          <a:bodyPr>
            <a:normAutofit/>
          </a:bodyPr>
          <a:lstStyle/>
          <a:p>
            <a:r>
              <a:rPr lang="en-US" dirty="0" smtClean="0">
                <a:solidFill>
                  <a:srgbClr val="0967B0"/>
                </a:solidFill>
                <a:latin typeface="Optima"/>
                <a:cs typeface="Optima"/>
              </a:rPr>
              <a:t>Opportunity Zone Property</a:t>
            </a:r>
            <a:endParaRPr lang="en-US" dirty="0">
              <a:solidFill>
                <a:srgbClr val="0967B0"/>
              </a:solidFill>
              <a:latin typeface="Optima"/>
              <a:cs typeface="Optima"/>
            </a:endParaRPr>
          </a:p>
        </p:txBody>
      </p:sp>
      <p:sp>
        <p:nvSpPr>
          <p:cNvPr id="4" name="Content Placeholder 2"/>
          <p:cNvSpPr>
            <a:spLocks noGrp="1"/>
          </p:cNvSpPr>
          <p:nvPr>
            <p:ph idx="1"/>
          </p:nvPr>
        </p:nvSpPr>
        <p:spPr>
          <a:xfrm>
            <a:off x="533400" y="1516208"/>
            <a:ext cx="7620000" cy="4800600"/>
          </a:xfrm>
        </p:spPr>
        <p:txBody>
          <a:bodyPr>
            <a:normAutofit/>
          </a:bodyPr>
          <a:lstStyle/>
          <a:p>
            <a:r>
              <a:rPr lang="en-US" sz="2000" dirty="0" smtClean="0"/>
              <a:t>Investments that constitute OZ Property </a:t>
            </a:r>
            <a:r>
              <a:rPr lang="en-US" sz="2000" dirty="0" smtClean="0"/>
              <a:t>are equity only (no debt):</a:t>
            </a:r>
            <a:endParaRPr lang="en-US" sz="2000" dirty="0" smtClean="0"/>
          </a:p>
          <a:p>
            <a:pPr marL="0" indent="0">
              <a:buNone/>
            </a:pPr>
            <a:r>
              <a:rPr lang="en-US" sz="2000" dirty="0"/>
              <a:t>	</a:t>
            </a:r>
            <a:r>
              <a:rPr lang="en-US" sz="2000" dirty="0" smtClean="0"/>
              <a:t>-Indirect Investments: Equity investments in an OZ business</a:t>
            </a:r>
          </a:p>
          <a:p>
            <a:pPr marL="0" indent="0">
              <a:buNone/>
            </a:pPr>
            <a:r>
              <a:rPr lang="en-US" sz="2000" dirty="0"/>
              <a:t>	</a:t>
            </a:r>
            <a:r>
              <a:rPr lang="en-US" sz="2000" dirty="0" smtClean="0"/>
              <a:t>-Direct Investments: Direct purchase of OZ business property</a:t>
            </a:r>
          </a:p>
          <a:p>
            <a:r>
              <a:rPr lang="en-US" sz="2000" dirty="0" smtClean="0"/>
              <a:t>After December 31, 2017</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200400"/>
            <a:ext cx="7423584"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427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219200" y="457200"/>
            <a:ext cx="9296400" cy="838200"/>
          </a:xfrm>
        </p:spPr>
        <p:txBody>
          <a:bodyPr>
            <a:normAutofit/>
          </a:bodyPr>
          <a:lstStyle/>
          <a:p>
            <a:r>
              <a:rPr lang="en-US" sz="3400" dirty="0" smtClean="0">
                <a:solidFill>
                  <a:srgbClr val="0967B0"/>
                </a:solidFill>
                <a:latin typeface="Optima"/>
                <a:cs typeface="Optima"/>
              </a:rPr>
              <a:t>Opportunity Zone Business Property</a:t>
            </a:r>
            <a:endParaRPr lang="en-US" sz="3400" dirty="0">
              <a:solidFill>
                <a:srgbClr val="0967B0"/>
              </a:solidFill>
              <a:latin typeface="Optima"/>
              <a:cs typeface="Optima"/>
            </a:endParaRPr>
          </a:p>
        </p:txBody>
      </p:sp>
      <p:sp>
        <p:nvSpPr>
          <p:cNvPr id="4" name="Content Placeholder 2"/>
          <p:cNvSpPr>
            <a:spLocks noGrp="1"/>
          </p:cNvSpPr>
          <p:nvPr>
            <p:ph idx="1"/>
          </p:nvPr>
        </p:nvSpPr>
        <p:spPr>
          <a:xfrm>
            <a:off x="533400" y="1558204"/>
            <a:ext cx="7620000" cy="5147396"/>
          </a:xfrm>
        </p:spPr>
        <p:txBody>
          <a:bodyPr>
            <a:normAutofit lnSpcReduction="10000"/>
          </a:bodyPr>
          <a:lstStyle/>
          <a:p>
            <a:r>
              <a:rPr lang="en-US" sz="2000" dirty="0" smtClean="0"/>
              <a:t>Tangible property used in a trade or business </a:t>
            </a:r>
            <a:endParaRPr lang="en-US" sz="2000" dirty="0"/>
          </a:p>
          <a:p>
            <a:endParaRPr lang="en-US" sz="2000" dirty="0" smtClean="0"/>
          </a:p>
          <a:p>
            <a:r>
              <a:rPr lang="en-US" sz="2000" dirty="0" smtClean="0"/>
              <a:t>Original use for an existing building fully in OZ is </a:t>
            </a:r>
            <a:r>
              <a:rPr lang="en-US" sz="2000" u="sng" dirty="0" smtClean="0"/>
              <a:t>not</a:t>
            </a:r>
            <a:r>
              <a:rPr lang="en-US" sz="2000" dirty="0" smtClean="0"/>
              <a:t> considered to have commenced with Fund</a:t>
            </a:r>
            <a:r>
              <a:rPr lang="en-US" sz="1600" dirty="0" smtClean="0"/>
              <a:t/>
            </a:r>
            <a:br>
              <a:rPr lang="en-US" sz="1600" dirty="0" smtClean="0"/>
            </a:br>
            <a:endParaRPr lang="en-US" sz="1600" dirty="0" smtClean="0"/>
          </a:p>
          <a:p>
            <a:r>
              <a:rPr lang="en-US" sz="2000" dirty="0" smtClean="0"/>
              <a:t> </a:t>
            </a:r>
            <a:r>
              <a:rPr lang="en-US" sz="2000" dirty="0" smtClean="0"/>
              <a:t>The </a:t>
            </a:r>
            <a:r>
              <a:rPr lang="en-US" sz="2000" dirty="0" smtClean="0"/>
              <a:t>OZ Business/Fund </a:t>
            </a:r>
            <a:r>
              <a:rPr lang="en-US" sz="2000" dirty="0" smtClean="0"/>
              <a:t>“substantially” </a:t>
            </a:r>
            <a:r>
              <a:rPr lang="en-US" sz="2000" dirty="0" smtClean="0"/>
              <a:t>improves </a:t>
            </a:r>
            <a:r>
              <a:rPr lang="en-US" sz="2000" dirty="0" smtClean="0"/>
              <a:t>the property</a:t>
            </a:r>
          </a:p>
          <a:p>
            <a:pPr lvl="1"/>
            <a:r>
              <a:rPr lang="en-US" sz="1600" dirty="0" smtClean="0"/>
              <a:t>30 month period</a:t>
            </a:r>
          </a:p>
          <a:p>
            <a:pPr lvl="1"/>
            <a:r>
              <a:rPr lang="en-US" sz="1600" dirty="0" smtClean="0"/>
              <a:t>Additions </a:t>
            </a:r>
            <a:r>
              <a:rPr lang="en-US" sz="1600" dirty="0" smtClean="0"/>
              <a:t>to basis that exceed adjusted basis of the property</a:t>
            </a:r>
          </a:p>
          <a:p>
            <a:pPr lvl="1"/>
            <a:r>
              <a:rPr lang="en-US" sz="1600" dirty="0" smtClean="0"/>
              <a:t>Land not part of </a:t>
            </a:r>
            <a:r>
              <a:rPr lang="en-US" sz="1600" dirty="0" smtClean="0"/>
              <a:t>“substantial improvement”</a:t>
            </a:r>
          </a:p>
          <a:p>
            <a:pPr lvl="1"/>
            <a:r>
              <a:rPr lang="en-US" sz="1600" dirty="0" smtClean="0"/>
              <a:t>Reasonable working capital safe harbor – 31 months</a:t>
            </a:r>
            <a:endParaRPr lang="en-US" sz="1600" dirty="0" smtClean="0"/>
          </a:p>
          <a:p>
            <a:pPr lvl="1"/>
            <a:endParaRPr lang="en-US" sz="1600" dirty="0"/>
          </a:p>
          <a:p>
            <a:r>
              <a:rPr lang="en-US" sz="2000" dirty="0" smtClean="0"/>
              <a:t>Special Rule: Tangible Property that ceases to be qualified OZ business property will be treated as qualified OZ business property for lesser of:</a:t>
            </a:r>
          </a:p>
          <a:p>
            <a:pPr lvl="1"/>
            <a:r>
              <a:rPr lang="en-US" sz="1600" dirty="0" smtClean="0"/>
              <a:t>5 years after the date which tangible property ceases to be qualified</a:t>
            </a:r>
            <a:br>
              <a:rPr lang="en-US" sz="1600" dirty="0" smtClean="0"/>
            </a:br>
            <a:r>
              <a:rPr lang="en-US" sz="1600" dirty="0" smtClean="0"/>
              <a:t>OR</a:t>
            </a:r>
          </a:p>
          <a:p>
            <a:pPr lvl="1"/>
            <a:r>
              <a:rPr lang="en-US" sz="1600" dirty="0" smtClean="0"/>
              <a:t>Date which tangible property is no longer held by qualified OZ business</a:t>
            </a:r>
          </a:p>
          <a:p>
            <a:pPr lvl="1"/>
            <a:endParaRPr lang="en-US" sz="1600" dirty="0" smtClean="0">
              <a:solidFill>
                <a:srgbClr val="FF0000"/>
              </a:solidFill>
            </a:endParaRPr>
          </a:p>
          <a:p>
            <a:pPr lvl="1"/>
            <a:endParaRPr lang="en-US" sz="1600" dirty="0" smtClean="0">
              <a:solidFill>
                <a:srgbClr val="FF0000"/>
              </a:solidFill>
            </a:endParaRPr>
          </a:p>
        </p:txBody>
      </p:sp>
    </p:spTree>
    <p:extLst>
      <p:ext uri="{BB962C8B-B14F-4D97-AF65-F5344CB8AC3E}">
        <p14:creationId xmlns:p14="http://schemas.microsoft.com/office/powerpoint/2010/main" val="4230551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676400" y="381000"/>
            <a:ext cx="9296400" cy="838200"/>
          </a:xfrm>
        </p:spPr>
        <p:txBody>
          <a:bodyPr>
            <a:normAutofit/>
          </a:bodyPr>
          <a:lstStyle/>
          <a:p>
            <a:r>
              <a:rPr lang="en-US" dirty="0" smtClean="0">
                <a:solidFill>
                  <a:srgbClr val="0967B0"/>
                </a:solidFill>
                <a:latin typeface="Optima"/>
                <a:cs typeface="Optima"/>
              </a:rPr>
              <a:t>Excluded Businesses</a:t>
            </a:r>
            <a:endParaRPr lang="en-US" dirty="0">
              <a:solidFill>
                <a:srgbClr val="0967B0"/>
              </a:solidFill>
              <a:latin typeface="Optima"/>
              <a:cs typeface="Optima"/>
            </a:endParaRPr>
          </a:p>
        </p:txBody>
      </p:sp>
      <p:sp>
        <p:nvSpPr>
          <p:cNvPr id="2" name="Content Placeholder 1"/>
          <p:cNvSpPr>
            <a:spLocks noGrp="1"/>
          </p:cNvSpPr>
          <p:nvPr>
            <p:ph idx="1"/>
          </p:nvPr>
        </p:nvSpPr>
        <p:spPr/>
        <p:txBody>
          <a:bodyPr>
            <a:normAutofit/>
          </a:bodyPr>
          <a:lstStyle/>
          <a:p>
            <a:pPr marL="0" indent="0">
              <a:buNone/>
            </a:pPr>
            <a:r>
              <a:rPr lang="en-US" sz="2000" dirty="0" smtClean="0"/>
              <a:t>Can’t be a “sin business”</a:t>
            </a:r>
          </a:p>
          <a:p>
            <a:r>
              <a:rPr lang="en-US" sz="2000" dirty="0" smtClean="0"/>
              <a:t>Golf Course</a:t>
            </a:r>
          </a:p>
          <a:p>
            <a:r>
              <a:rPr lang="en-US" sz="2000" dirty="0" smtClean="0"/>
              <a:t>Country Club</a:t>
            </a:r>
          </a:p>
          <a:p>
            <a:r>
              <a:rPr lang="en-US" sz="2000" dirty="0" smtClean="0"/>
              <a:t>Massage Parlor</a:t>
            </a:r>
          </a:p>
          <a:p>
            <a:r>
              <a:rPr lang="en-US" sz="2000" dirty="0" smtClean="0"/>
              <a:t>Hot Tub Facility</a:t>
            </a:r>
          </a:p>
          <a:p>
            <a:r>
              <a:rPr lang="en-US" sz="2000" dirty="0" smtClean="0"/>
              <a:t>Suntan Facility</a:t>
            </a:r>
          </a:p>
          <a:p>
            <a:r>
              <a:rPr lang="en-US" sz="2000" dirty="0" smtClean="0"/>
              <a:t>Racetrack and other gambling facilities</a:t>
            </a:r>
          </a:p>
          <a:p>
            <a:r>
              <a:rPr lang="en-US" sz="2000" dirty="0" smtClean="0"/>
              <a:t>Liquor/alcohol sales for consumption off premises</a:t>
            </a:r>
            <a:endParaRPr lang="en-US" sz="2000" dirty="0"/>
          </a:p>
        </p:txBody>
      </p:sp>
    </p:spTree>
    <p:extLst>
      <p:ext uri="{BB962C8B-B14F-4D97-AF65-F5344CB8AC3E}">
        <p14:creationId xmlns:p14="http://schemas.microsoft.com/office/powerpoint/2010/main" val="2094322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981200" y="304800"/>
            <a:ext cx="9296400" cy="838200"/>
          </a:xfrm>
        </p:spPr>
        <p:txBody>
          <a:bodyPr>
            <a:normAutofit/>
          </a:bodyPr>
          <a:lstStyle/>
          <a:p>
            <a:r>
              <a:rPr lang="en-US" dirty="0" smtClean="0">
                <a:solidFill>
                  <a:srgbClr val="0967B0"/>
                </a:solidFill>
                <a:latin typeface="Optima"/>
                <a:cs typeface="Optima"/>
              </a:rPr>
              <a:t>Indirect Investment</a:t>
            </a:r>
            <a:endParaRPr lang="en-US" dirty="0">
              <a:solidFill>
                <a:srgbClr val="0967B0"/>
              </a:solidFill>
              <a:latin typeface="Optima"/>
              <a:cs typeface="Optima"/>
            </a:endParaRPr>
          </a:p>
        </p:txBody>
      </p:sp>
      <p:sp>
        <p:nvSpPr>
          <p:cNvPr id="2" name="Content Placeholder 1"/>
          <p:cNvSpPr>
            <a:spLocks noGrp="1"/>
          </p:cNvSpPr>
          <p:nvPr>
            <p:ph idx="1"/>
          </p:nvPr>
        </p:nvSpPr>
        <p:spPr>
          <a:xfrm>
            <a:off x="457200" y="1600200"/>
            <a:ext cx="8229600" cy="4953000"/>
          </a:xfrm>
        </p:spPr>
        <p:txBody>
          <a:bodyPr>
            <a:normAutofit fontScale="77500" lnSpcReduction="20000"/>
          </a:bodyPr>
          <a:lstStyle/>
          <a:p>
            <a:r>
              <a:rPr lang="en-US" dirty="0" smtClean="0"/>
              <a:t>Issuance of stock or partnership interest in a qualifying entity after Dec 31, 2017, in exchange for cash</a:t>
            </a:r>
          </a:p>
          <a:p>
            <a:pPr lvl="1"/>
            <a:r>
              <a:rPr lang="en-US" dirty="0" smtClean="0"/>
              <a:t>Must be an original issuance</a:t>
            </a:r>
          </a:p>
          <a:p>
            <a:pPr lvl="1"/>
            <a:r>
              <a:rPr lang="en-US" dirty="0" smtClean="0"/>
              <a:t>Could be issued through an underwriter</a:t>
            </a:r>
          </a:p>
          <a:p>
            <a:pPr lvl="1"/>
            <a:endParaRPr lang="en-US" dirty="0" smtClean="0"/>
          </a:p>
          <a:p>
            <a:r>
              <a:rPr lang="en-US" dirty="0" smtClean="0"/>
              <a:t>Must be an OZ Business at time of issuance or is organized for the purpose of being an OZ business (for newly formed entities)</a:t>
            </a:r>
            <a:br>
              <a:rPr lang="en-US" dirty="0" smtClean="0"/>
            </a:br>
            <a:endParaRPr lang="en-US" dirty="0" smtClean="0"/>
          </a:p>
          <a:p>
            <a:r>
              <a:rPr lang="en-US" dirty="0" smtClean="0"/>
              <a:t>Must remain an OZ business for </a:t>
            </a:r>
            <a:r>
              <a:rPr lang="en-US" dirty="0" smtClean="0"/>
              <a:t>“substantially all” </a:t>
            </a:r>
            <a:r>
              <a:rPr lang="en-US" dirty="0" smtClean="0"/>
              <a:t>of Fund’s holding period.</a:t>
            </a:r>
          </a:p>
          <a:p>
            <a:pPr marL="0" indent="0">
              <a:buNone/>
            </a:pPr>
            <a:endParaRPr lang="en-US" dirty="0"/>
          </a:p>
          <a:p>
            <a:r>
              <a:rPr lang="en-US" dirty="0" smtClean="0"/>
              <a:t>Qualifying Entity: </a:t>
            </a:r>
            <a:r>
              <a:rPr lang="en-US" dirty="0" smtClean="0"/>
              <a:t>Corporation or Partnership in U.S., DC, or US Possession</a:t>
            </a:r>
            <a:endParaRPr lang="en-US" dirty="0" smtClean="0"/>
          </a:p>
        </p:txBody>
      </p:sp>
    </p:spTree>
    <p:extLst>
      <p:ext uri="{BB962C8B-B14F-4D97-AF65-F5344CB8AC3E}">
        <p14:creationId xmlns:p14="http://schemas.microsoft.com/office/powerpoint/2010/main" val="313149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2736"/>
            <a:ext cx="1371600" cy="181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219200" y="304800"/>
            <a:ext cx="9296400" cy="838200"/>
          </a:xfrm>
        </p:spPr>
        <p:txBody>
          <a:bodyPr>
            <a:normAutofit/>
          </a:bodyPr>
          <a:lstStyle/>
          <a:p>
            <a:r>
              <a:rPr lang="en-US" dirty="0" smtClean="0">
                <a:solidFill>
                  <a:srgbClr val="0967B0"/>
                </a:solidFill>
                <a:latin typeface="Optima"/>
                <a:cs typeface="Optima"/>
              </a:rPr>
              <a:t> Some Possible Investments</a:t>
            </a:r>
            <a:endParaRPr lang="en-US" dirty="0">
              <a:solidFill>
                <a:srgbClr val="0967B0"/>
              </a:solidFill>
              <a:latin typeface="Optima"/>
              <a:cs typeface="Optima"/>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563980"/>
            <a:ext cx="1757436" cy="146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8999" y="1625831"/>
            <a:ext cx="15525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521056"/>
            <a:ext cx="13620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C:\Users\cgaylord\AppData\Local\Microsoft\Windows\Temporary Internet Files\Content.IE5\09U2ZSM4\House_Silhouette_(black)[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7323" y="4557349"/>
            <a:ext cx="1426625" cy="13402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117" y="3080021"/>
            <a:ext cx="2290430" cy="1477328"/>
          </a:xfrm>
          <a:prstGeom prst="rect">
            <a:avLst/>
          </a:prstGeom>
          <a:noFill/>
        </p:spPr>
        <p:txBody>
          <a:bodyPr wrap="square" rtlCol="0">
            <a:spAutoFit/>
          </a:bodyPr>
          <a:lstStyle/>
          <a:p>
            <a:pPr algn="ctr"/>
            <a:r>
              <a:rPr lang="en-US" dirty="0" smtClean="0"/>
              <a:t>Real Estate Development and Significant </a:t>
            </a:r>
            <a:r>
              <a:rPr lang="en-US" dirty="0"/>
              <a:t>R</a:t>
            </a:r>
            <a:r>
              <a:rPr lang="en-US" dirty="0" smtClean="0"/>
              <a:t>ehabilitation in Opportunity Zones </a:t>
            </a:r>
            <a:endParaRPr lang="en-US" dirty="0"/>
          </a:p>
        </p:txBody>
      </p:sp>
      <p:sp>
        <p:nvSpPr>
          <p:cNvPr id="5" name="TextBox 4"/>
          <p:cNvSpPr txBox="1"/>
          <p:nvPr/>
        </p:nvSpPr>
        <p:spPr>
          <a:xfrm>
            <a:off x="2402718" y="2968856"/>
            <a:ext cx="2438400" cy="1200329"/>
          </a:xfrm>
          <a:prstGeom prst="rect">
            <a:avLst/>
          </a:prstGeom>
          <a:noFill/>
        </p:spPr>
        <p:txBody>
          <a:bodyPr wrap="square" rtlCol="0">
            <a:spAutoFit/>
          </a:bodyPr>
          <a:lstStyle/>
          <a:p>
            <a:pPr algn="ctr"/>
            <a:r>
              <a:rPr lang="en-US" dirty="0" smtClean="0"/>
              <a:t>Opening New Businesses and Startups in Opportunity Zones</a:t>
            </a:r>
            <a:endParaRPr lang="en-US" dirty="0"/>
          </a:p>
        </p:txBody>
      </p:sp>
      <p:sp>
        <p:nvSpPr>
          <p:cNvPr id="6" name="TextBox 5"/>
          <p:cNvSpPr txBox="1"/>
          <p:nvPr/>
        </p:nvSpPr>
        <p:spPr>
          <a:xfrm>
            <a:off x="2932858" y="6150806"/>
            <a:ext cx="3135553" cy="369332"/>
          </a:xfrm>
          <a:prstGeom prst="rect">
            <a:avLst/>
          </a:prstGeom>
          <a:noFill/>
        </p:spPr>
        <p:txBody>
          <a:bodyPr wrap="square" rtlCol="0">
            <a:spAutoFit/>
          </a:bodyPr>
          <a:lstStyle/>
          <a:p>
            <a:r>
              <a:rPr lang="en-US" dirty="0" smtClean="0"/>
              <a:t>Affordable Housing Projects</a:t>
            </a:r>
            <a:endParaRPr lang="en-US" dirty="0"/>
          </a:p>
        </p:txBody>
      </p:sp>
      <p:sp>
        <p:nvSpPr>
          <p:cNvPr id="7" name="TextBox 6"/>
          <p:cNvSpPr txBox="1"/>
          <p:nvPr/>
        </p:nvSpPr>
        <p:spPr>
          <a:xfrm>
            <a:off x="4643437" y="3099765"/>
            <a:ext cx="2286000" cy="1200329"/>
          </a:xfrm>
          <a:prstGeom prst="rect">
            <a:avLst/>
          </a:prstGeom>
          <a:noFill/>
        </p:spPr>
        <p:txBody>
          <a:bodyPr wrap="square" rtlCol="0">
            <a:spAutoFit/>
          </a:bodyPr>
          <a:lstStyle/>
          <a:p>
            <a:pPr algn="ctr"/>
            <a:r>
              <a:rPr lang="en-US" dirty="0" smtClean="0"/>
              <a:t>Expansions of Businesses Already Within Opportunity Zones</a:t>
            </a:r>
            <a:endParaRPr lang="en-US" dirty="0"/>
          </a:p>
        </p:txBody>
      </p:sp>
      <p:sp>
        <p:nvSpPr>
          <p:cNvPr id="8" name="TextBox 7"/>
          <p:cNvSpPr txBox="1"/>
          <p:nvPr/>
        </p:nvSpPr>
        <p:spPr>
          <a:xfrm>
            <a:off x="6934200" y="3105550"/>
            <a:ext cx="1991096" cy="1754326"/>
          </a:xfrm>
          <a:prstGeom prst="rect">
            <a:avLst/>
          </a:prstGeom>
          <a:noFill/>
        </p:spPr>
        <p:txBody>
          <a:bodyPr wrap="square" rtlCol="0">
            <a:spAutoFit/>
          </a:bodyPr>
          <a:lstStyle/>
          <a:p>
            <a:r>
              <a:rPr lang="en-US" dirty="0" smtClean="0"/>
              <a:t>Acquiring an Existing Business and Relocating it (with expansion) in an Opportunity Zone</a:t>
            </a:r>
            <a:endParaRPr lang="en-US" dirty="0"/>
          </a:p>
        </p:txBody>
      </p:sp>
    </p:spTree>
    <p:extLst>
      <p:ext uri="{BB962C8B-B14F-4D97-AF65-F5344CB8AC3E}">
        <p14:creationId xmlns:p14="http://schemas.microsoft.com/office/powerpoint/2010/main" val="1472676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371600" y="457200"/>
            <a:ext cx="9296400" cy="838200"/>
          </a:xfrm>
        </p:spPr>
        <p:txBody>
          <a:bodyPr>
            <a:normAutofit/>
          </a:bodyPr>
          <a:lstStyle/>
          <a:p>
            <a:r>
              <a:rPr lang="en-US" sz="3200" dirty="0" smtClean="0">
                <a:solidFill>
                  <a:srgbClr val="0967B0"/>
                </a:solidFill>
                <a:latin typeface="Optima"/>
                <a:cs typeface="Optima"/>
              </a:rPr>
              <a:t>Opportunity Zones – Current Status</a:t>
            </a:r>
            <a:endParaRPr lang="en-US" sz="3200" dirty="0">
              <a:solidFill>
                <a:srgbClr val="0967B0"/>
              </a:solidFill>
              <a:latin typeface="Optima"/>
              <a:cs typeface="Optima"/>
            </a:endParaRPr>
          </a:p>
        </p:txBody>
      </p:sp>
      <p:sp>
        <p:nvSpPr>
          <p:cNvPr id="4" name="Content Placeholder 2"/>
          <p:cNvSpPr>
            <a:spLocks noGrp="1"/>
          </p:cNvSpPr>
          <p:nvPr>
            <p:ph idx="1"/>
          </p:nvPr>
        </p:nvSpPr>
        <p:spPr>
          <a:xfrm>
            <a:off x="457200" y="1600200"/>
            <a:ext cx="7620000" cy="5071196"/>
          </a:xfrm>
        </p:spPr>
        <p:txBody>
          <a:bodyPr>
            <a:normAutofit fontScale="85000" lnSpcReduction="10000"/>
          </a:bodyPr>
          <a:lstStyle/>
          <a:p>
            <a:pPr marL="514350" indent="-457200"/>
            <a:r>
              <a:rPr lang="en-US" dirty="0" smtClean="0">
                <a:latin typeface="Lao UI" panose="020B0502040204020203" pitchFamily="34" charset="0"/>
                <a:cs typeface="Lao UI" panose="020B0502040204020203" pitchFamily="34" charset="0"/>
              </a:rPr>
              <a:t>8,700 OZs designated </a:t>
            </a:r>
          </a:p>
          <a:p>
            <a:pPr marL="57150" indent="0">
              <a:buNone/>
            </a:pPr>
            <a:endParaRPr lang="en-US" dirty="0" smtClean="0">
              <a:latin typeface="Lao UI" panose="020B0502040204020203" pitchFamily="34" charset="0"/>
              <a:cs typeface="Lao UI" panose="020B0502040204020203" pitchFamily="34" charset="0"/>
            </a:endParaRPr>
          </a:p>
          <a:p>
            <a:pPr marL="514350" indent="-457200"/>
            <a:r>
              <a:rPr lang="en-US" dirty="0" smtClean="0">
                <a:latin typeface="Lao UI" panose="020B0502040204020203" pitchFamily="34" charset="0"/>
                <a:cs typeface="Lao UI" panose="020B0502040204020203" pitchFamily="34" charset="0"/>
              </a:rPr>
              <a:t>Guidance is </a:t>
            </a:r>
            <a:r>
              <a:rPr lang="en-US" dirty="0" smtClean="0">
                <a:latin typeface="Lao UI" panose="020B0502040204020203" pitchFamily="34" charset="0"/>
                <a:cs typeface="Lao UI" panose="020B0502040204020203" pitchFamily="34" charset="0"/>
              </a:rPr>
              <a:t>still needed </a:t>
            </a:r>
            <a:r>
              <a:rPr lang="en-US" dirty="0" smtClean="0">
                <a:latin typeface="Lao UI" panose="020B0502040204020203" pitchFamily="34" charset="0"/>
                <a:cs typeface="Lao UI" panose="020B0502040204020203" pitchFamily="34" charset="0"/>
              </a:rPr>
              <a:t>to address many issues</a:t>
            </a:r>
          </a:p>
          <a:p>
            <a:pPr marL="914400" lvl="1" indent="-457200"/>
            <a:r>
              <a:rPr lang="en-US" sz="2200" dirty="0" smtClean="0">
                <a:latin typeface="Lao UI" panose="020B0502040204020203" pitchFamily="34" charset="0"/>
                <a:cs typeface="Lao UI" panose="020B0502040204020203" pitchFamily="34" charset="0"/>
              </a:rPr>
              <a:t>Meaning </a:t>
            </a:r>
            <a:r>
              <a:rPr lang="en-US" sz="2200" dirty="0" smtClean="0">
                <a:latin typeface="Lao UI" panose="020B0502040204020203" pitchFamily="34" charset="0"/>
                <a:cs typeface="Lao UI" panose="020B0502040204020203" pitchFamily="34" charset="0"/>
              </a:rPr>
              <a:t>of “substantially all” and “substantial portion</a:t>
            </a:r>
            <a:r>
              <a:rPr lang="en-US" sz="2200" dirty="0" smtClean="0">
                <a:latin typeface="Lao UI" panose="020B0502040204020203" pitchFamily="34" charset="0"/>
                <a:cs typeface="Lao UI" panose="020B0502040204020203" pitchFamily="34" charset="0"/>
              </a:rPr>
              <a:t>”</a:t>
            </a:r>
          </a:p>
          <a:p>
            <a:pPr marL="914400" lvl="1" indent="-457200"/>
            <a:r>
              <a:rPr lang="en-US" sz="2200" dirty="0" smtClean="0">
                <a:latin typeface="Lao UI" panose="020B0502040204020203" pitchFamily="34" charset="0"/>
                <a:cs typeface="Lao UI" panose="020B0502040204020203" pitchFamily="34" charset="0"/>
              </a:rPr>
              <a:t>Interim gains</a:t>
            </a:r>
          </a:p>
          <a:p>
            <a:pPr marL="914400" lvl="1" indent="-457200"/>
            <a:r>
              <a:rPr lang="en-US" sz="2200" dirty="0" smtClean="0">
                <a:latin typeface="Lao UI" panose="020B0502040204020203" pitchFamily="34" charset="0"/>
                <a:cs typeface="Lao UI" panose="020B0502040204020203" pitchFamily="34" charset="0"/>
              </a:rPr>
              <a:t>“Reasonable period” to reinvest to avoid penalty</a:t>
            </a:r>
          </a:p>
          <a:p>
            <a:pPr marL="914400" lvl="1" indent="-457200"/>
            <a:r>
              <a:rPr lang="en-US" sz="2200" dirty="0" smtClean="0">
                <a:latin typeface="Lao UI" panose="020B0502040204020203" pitchFamily="34" charset="0"/>
                <a:cs typeface="Lao UI" panose="020B0502040204020203" pitchFamily="34" charset="0"/>
              </a:rPr>
              <a:t>Time period for Fund to invest cash received from investor</a:t>
            </a:r>
          </a:p>
          <a:p>
            <a:pPr marL="914400" lvl="1" indent="-457200"/>
            <a:r>
              <a:rPr lang="en-US" sz="2200" dirty="0" smtClean="0">
                <a:latin typeface="Lao UI" panose="020B0502040204020203" pitchFamily="34" charset="0"/>
                <a:cs typeface="Lao UI" panose="020B0502040204020203" pitchFamily="34" charset="0"/>
              </a:rPr>
              <a:t>Conduct leading to decertification</a:t>
            </a:r>
          </a:p>
          <a:p>
            <a:pPr marL="457200" lvl="1" indent="0">
              <a:buNone/>
            </a:pPr>
            <a:endParaRPr lang="en-US" sz="2200" dirty="0">
              <a:latin typeface="Lao UI" panose="020B0502040204020203" pitchFamily="34" charset="0"/>
              <a:cs typeface="Lao UI" panose="020B0502040204020203" pitchFamily="34" charset="0"/>
            </a:endParaRPr>
          </a:p>
          <a:p>
            <a:pPr marL="514350" indent="-457200"/>
            <a:r>
              <a:rPr lang="en-US" sz="2600" dirty="0" smtClean="0">
                <a:latin typeface="Lao UI" panose="020B0502040204020203" pitchFamily="34" charset="0"/>
                <a:cs typeface="Lao UI" panose="020B0502040204020203" pitchFamily="34" charset="0"/>
              </a:rPr>
              <a:t>City’s Role</a:t>
            </a:r>
          </a:p>
          <a:p>
            <a:pPr marL="514350" indent="-457200"/>
            <a:r>
              <a:rPr lang="en-US" sz="2600" dirty="0" smtClean="0">
                <a:latin typeface="Lao UI" panose="020B0502040204020203" pitchFamily="34" charset="0"/>
                <a:cs typeface="Lao UI" panose="020B0502040204020203" pitchFamily="34" charset="0"/>
              </a:rPr>
              <a:t>Building </a:t>
            </a:r>
            <a:r>
              <a:rPr lang="en-US" sz="2600" dirty="0" smtClean="0">
                <a:latin typeface="Lao UI" panose="020B0502040204020203" pitchFamily="34" charset="0"/>
                <a:cs typeface="Lao UI" panose="020B0502040204020203" pitchFamily="34" charset="0"/>
              </a:rPr>
              <a:t>a Regional Investment </a:t>
            </a:r>
            <a:r>
              <a:rPr lang="en-US" sz="2600" dirty="0" smtClean="0">
                <a:latin typeface="Lao UI" panose="020B0502040204020203" pitchFamily="34" charset="0"/>
                <a:cs typeface="Lao UI" panose="020B0502040204020203" pitchFamily="34" charset="0"/>
              </a:rPr>
              <a:t>Prospectus for the Greater Colorado Springs Region Opportunity Zones</a:t>
            </a:r>
            <a:endParaRPr lang="en-US" sz="2600" dirty="0" smtClean="0">
              <a:latin typeface="Lao UI" panose="020B0502040204020203" pitchFamily="34" charset="0"/>
              <a:cs typeface="Lao UI" panose="020B0502040204020203" pitchFamily="34" charset="0"/>
            </a:endParaRPr>
          </a:p>
          <a:p>
            <a:pPr marL="914400" lvl="1" indent="-457200"/>
            <a:endParaRPr lang="en-US" dirty="0" smtClean="0">
              <a:latin typeface="Lao UI" panose="020B0502040204020203" pitchFamily="34" charset="0"/>
              <a:cs typeface="Lao UI" panose="020B0502040204020203" pitchFamily="34" charset="0"/>
            </a:endParaRPr>
          </a:p>
          <a:p>
            <a:endParaRPr lang="en-US" dirty="0"/>
          </a:p>
        </p:txBody>
      </p:sp>
    </p:spTree>
    <p:extLst>
      <p:ext uri="{BB962C8B-B14F-4D97-AF65-F5344CB8AC3E}">
        <p14:creationId xmlns:p14="http://schemas.microsoft.com/office/powerpoint/2010/main" val="1210445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371600" y="457200"/>
            <a:ext cx="9296400" cy="838200"/>
          </a:xfrm>
        </p:spPr>
        <p:txBody>
          <a:bodyPr>
            <a:normAutofit/>
          </a:bodyPr>
          <a:lstStyle/>
          <a:p>
            <a:r>
              <a:rPr lang="en-US" sz="3200" dirty="0" smtClean="0">
                <a:solidFill>
                  <a:srgbClr val="0967B0"/>
                </a:solidFill>
                <a:latin typeface="Optima"/>
                <a:cs typeface="Optima"/>
              </a:rPr>
              <a:t>Opportunity Zones – Current Status</a:t>
            </a:r>
            <a:endParaRPr lang="en-US" sz="3200" dirty="0">
              <a:solidFill>
                <a:srgbClr val="0967B0"/>
              </a:solidFill>
              <a:latin typeface="Optima"/>
              <a:cs typeface="Optima"/>
            </a:endParaRPr>
          </a:p>
        </p:txBody>
      </p:sp>
      <p:sp>
        <p:nvSpPr>
          <p:cNvPr id="6" name="Content Placeholder 1"/>
          <p:cNvSpPr txBox="1">
            <a:spLocks/>
          </p:cNvSpPr>
          <p:nvPr/>
        </p:nvSpPr>
        <p:spPr>
          <a:xfrm>
            <a:off x="457199" y="1828800"/>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800" dirty="0" smtClean="0"/>
              <a:t>How to use our Opportunity Zones</a:t>
            </a:r>
            <a:br>
              <a:rPr lang="en-US" sz="2800" dirty="0" smtClean="0"/>
            </a:br>
            <a:endParaRPr lang="en-US" sz="2800" dirty="0" smtClean="0"/>
          </a:p>
          <a:p>
            <a:pPr fontAlgn="auto">
              <a:spcAft>
                <a:spcPts val="0"/>
              </a:spcAft>
            </a:pPr>
            <a:r>
              <a:rPr lang="en-US" sz="2800" dirty="0" smtClean="0"/>
              <a:t>Match Making – projects and investors</a:t>
            </a:r>
          </a:p>
          <a:p>
            <a:pPr fontAlgn="auto">
              <a:spcAft>
                <a:spcPts val="0"/>
              </a:spcAft>
            </a:pPr>
            <a:r>
              <a:rPr lang="en-US" sz="2800" dirty="0" smtClean="0"/>
              <a:t>Directing interested parties to Chelsea</a:t>
            </a:r>
          </a:p>
          <a:p>
            <a:pPr fontAlgn="auto">
              <a:spcAft>
                <a:spcPts val="0"/>
              </a:spcAft>
            </a:pPr>
            <a:r>
              <a:rPr lang="en-US" sz="2800" dirty="0"/>
              <a:t>Prospectus</a:t>
            </a:r>
          </a:p>
          <a:p>
            <a:pPr lvl="1" fontAlgn="auto">
              <a:spcAft>
                <a:spcPts val="0"/>
              </a:spcAft>
            </a:pPr>
            <a:r>
              <a:rPr lang="en-US" dirty="0"/>
              <a:t>Projects and Properties</a:t>
            </a:r>
          </a:p>
          <a:p>
            <a:pPr lvl="1" fontAlgn="auto">
              <a:spcAft>
                <a:spcPts val="0"/>
              </a:spcAft>
            </a:pPr>
            <a:r>
              <a:rPr lang="en-US" dirty="0"/>
              <a:t>Prospectus Involvement and </a:t>
            </a:r>
            <a:r>
              <a:rPr lang="en-US" dirty="0" smtClean="0"/>
              <a:t>Feedback</a:t>
            </a:r>
            <a:endParaRPr lang="en-US" sz="2400" dirty="0" smtClean="0"/>
          </a:p>
          <a:p>
            <a:pPr fontAlgn="auto">
              <a:spcAft>
                <a:spcPts val="0"/>
              </a:spcAft>
            </a:pPr>
            <a:r>
              <a:rPr lang="en-US" sz="2800" dirty="0" smtClean="0"/>
              <a:t>Advertising properties in Opportunity Zones</a:t>
            </a:r>
          </a:p>
          <a:p>
            <a:pPr fontAlgn="auto">
              <a:spcAft>
                <a:spcPts val="0"/>
              </a:spcAft>
            </a:pPr>
            <a:r>
              <a:rPr lang="en-US" sz="2800" dirty="0" smtClean="0"/>
              <a:t>Who else should we be talking to?</a:t>
            </a:r>
          </a:p>
          <a:p>
            <a:pPr fontAlgn="auto">
              <a:spcAft>
                <a:spcPts val="0"/>
              </a:spcAft>
            </a:pPr>
            <a:endParaRPr lang="en-US" sz="2000" dirty="0"/>
          </a:p>
        </p:txBody>
      </p:sp>
    </p:spTree>
    <p:extLst>
      <p:ext uri="{BB962C8B-B14F-4D97-AF65-F5344CB8AC3E}">
        <p14:creationId xmlns:p14="http://schemas.microsoft.com/office/powerpoint/2010/main" val="962576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0" y="457200"/>
            <a:ext cx="3581400" cy="838200"/>
          </a:xfrm>
        </p:spPr>
        <p:txBody>
          <a:bodyPr/>
          <a:lstStyle/>
          <a:p>
            <a:r>
              <a:rPr lang="en-US" dirty="0" smtClean="0"/>
              <a:t> </a:t>
            </a:r>
            <a:r>
              <a:rPr lang="en-US" dirty="0" smtClean="0">
                <a:solidFill>
                  <a:srgbClr val="0070C0"/>
                </a:solidFill>
              </a:rPr>
              <a:t>Overview</a:t>
            </a:r>
            <a:endParaRPr lang="en-US" dirty="0">
              <a:solidFill>
                <a:srgbClr val="0070C0"/>
              </a:solidFill>
              <a:latin typeface="Optima"/>
              <a:cs typeface="Optima"/>
            </a:endParaRPr>
          </a:p>
        </p:txBody>
      </p:sp>
      <p:sp>
        <p:nvSpPr>
          <p:cNvPr id="4" name="Content Placeholder 2"/>
          <p:cNvSpPr>
            <a:spLocks noGrp="1"/>
          </p:cNvSpPr>
          <p:nvPr>
            <p:ph idx="1"/>
          </p:nvPr>
        </p:nvSpPr>
        <p:spPr>
          <a:xfrm>
            <a:off x="304800" y="1676400"/>
            <a:ext cx="7620000" cy="4800600"/>
          </a:xfrm>
        </p:spPr>
        <p:txBody>
          <a:bodyPr>
            <a:normAutofit lnSpcReduction="10000"/>
          </a:bodyPr>
          <a:lstStyle/>
          <a:p>
            <a:endParaRPr lang="en-US" sz="2600" b="1" dirty="0" smtClean="0">
              <a:latin typeface="Lao UI" panose="020B0502040204020203" pitchFamily="34" charset="0"/>
              <a:cs typeface="Lao UI" panose="020B0502040204020203" pitchFamily="34" charset="0"/>
            </a:endParaRPr>
          </a:p>
          <a:p>
            <a:r>
              <a:rPr lang="en-US" sz="2600" b="1" dirty="0" smtClean="0">
                <a:latin typeface="Lao UI" panose="020B0502040204020203" pitchFamily="34" charset="0"/>
                <a:cs typeface="Lao UI" panose="020B0502040204020203" pitchFamily="34" charset="0"/>
              </a:rPr>
              <a:t>History</a:t>
            </a:r>
            <a:r>
              <a:rPr lang="en-US" sz="2600" dirty="0" smtClean="0">
                <a:latin typeface="Lao UI" panose="020B0502040204020203" pitchFamily="34" charset="0"/>
                <a:cs typeface="Lao UI" panose="020B0502040204020203" pitchFamily="34" charset="0"/>
              </a:rPr>
              <a:t> of Opportunity Zone Program</a:t>
            </a:r>
            <a:br>
              <a:rPr lang="en-US" sz="2600" dirty="0" smtClean="0">
                <a:latin typeface="Lao UI" panose="020B0502040204020203" pitchFamily="34" charset="0"/>
                <a:cs typeface="Lao UI" panose="020B0502040204020203" pitchFamily="34" charset="0"/>
              </a:rPr>
            </a:br>
            <a:endParaRPr lang="en-US" sz="2600" dirty="0" smtClean="0">
              <a:latin typeface="Lao UI" panose="020B0502040204020203" pitchFamily="34" charset="0"/>
              <a:cs typeface="Lao UI" panose="020B0502040204020203" pitchFamily="34" charset="0"/>
            </a:endParaRPr>
          </a:p>
          <a:p>
            <a:r>
              <a:rPr lang="en-US" sz="2600" b="1" dirty="0" smtClean="0">
                <a:latin typeface="Lao UI" panose="020B0502040204020203" pitchFamily="34" charset="0"/>
                <a:cs typeface="Lao UI" panose="020B0502040204020203" pitchFamily="34" charset="0"/>
              </a:rPr>
              <a:t>Opportunity Zones – Qualifications &amp; Designation</a:t>
            </a:r>
            <a:br>
              <a:rPr lang="en-US" sz="2600" b="1" dirty="0" smtClean="0">
                <a:latin typeface="Lao UI" panose="020B0502040204020203" pitchFamily="34" charset="0"/>
                <a:cs typeface="Lao UI" panose="020B0502040204020203" pitchFamily="34" charset="0"/>
              </a:rPr>
            </a:br>
            <a:endParaRPr lang="en-US" sz="2600" b="1" dirty="0" smtClean="0">
              <a:latin typeface="Lao UI" panose="020B0502040204020203" pitchFamily="34" charset="0"/>
              <a:cs typeface="Lao UI" panose="020B0502040204020203" pitchFamily="34" charset="0"/>
            </a:endParaRPr>
          </a:p>
          <a:p>
            <a:r>
              <a:rPr lang="en-US" sz="2600" b="1" dirty="0" smtClean="0">
                <a:latin typeface="Lao UI" panose="020B0502040204020203" pitchFamily="34" charset="0"/>
                <a:cs typeface="Lao UI" panose="020B0502040204020203" pitchFamily="34" charset="0"/>
              </a:rPr>
              <a:t>Opportunity Funds</a:t>
            </a:r>
            <a:br>
              <a:rPr lang="en-US" sz="2600" b="1" dirty="0" smtClean="0">
                <a:latin typeface="Lao UI" panose="020B0502040204020203" pitchFamily="34" charset="0"/>
                <a:cs typeface="Lao UI" panose="020B0502040204020203" pitchFamily="34" charset="0"/>
              </a:rPr>
            </a:br>
            <a:endParaRPr lang="en-US" sz="2600" b="1" dirty="0" smtClean="0">
              <a:latin typeface="Lao UI" panose="020B0502040204020203" pitchFamily="34" charset="0"/>
              <a:cs typeface="Lao UI" panose="020B0502040204020203" pitchFamily="34" charset="0"/>
            </a:endParaRPr>
          </a:p>
          <a:p>
            <a:r>
              <a:rPr lang="en-US" sz="2600" b="1" dirty="0" smtClean="0">
                <a:latin typeface="Lao UI" panose="020B0502040204020203" pitchFamily="34" charset="0"/>
                <a:cs typeface="Lao UI" panose="020B0502040204020203" pitchFamily="34" charset="0"/>
              </a:rPr>
              <a:t>Tax Benefits </a:t>
            </a:r>
            <a:r>
              <a:rPr lang="en-US" sz="2600" dirty="0" smtClean="0">
                <a:latin typeface="Lao UI" panose="020B0502040204020203" pitchFamily="34" charset="0"/>
                <a:cs typeface="Lao UI" panose="020B0502040204020203" pitchFamily="34" charset="0"/>
              </a:rPr>
              <a:t>of Opportunity Zones</a:t>
            </a:r>
            <a:br>
              <a:rPr lang="en-US" sz="2600" dirty="0" smtClean="0">
                <a:latin typeface="Lao UI" panose="020B0502040204020203" pitchFamily="34" charset="0"/>
                <a:cs typeface="Lao UI" panose="020B0502040204020203" pitchFamily="34" charset="0"/>
              </a:rPr>
            </a:br>
            <a:endParaRPr lang="en-US" sz="2600" dirty="0" smtClean="0">
              <a:latin typeface="Lao UI" panose="020B0502040204020203" pitchFamily="34" charset="0"/>
              <a:cs typeface="Lao UI" panose="020B0502040204020203" pitchFamily="34" charset="0"/>
            </a:endParaRPr>
          </a:p>
          <a:p>
            <a:r>
              <a:rPr lang="en-US" sz="2600" dirty="0" smtClean="0">
                <a:latin typeface="Lao UI" panose="020B0502040204020203" pitchFamily="34" charset="0"/>
                <a:cs typeface="Lao UI" panose="020B0502040204020203" pitchFamily="34" charset="0"/>
              </a:rPr>
              <a:t>Possible </a:t>
            </a:r>
            <a:r>
              <a:rPr lang="en-US" sz="2600" b="1" dirty="0" smtClean="0">
                <a:latin typeface="Lao UI" panose="020B0502040204020203" pitchFamily="34" charset="0"/>
                <a:cs typeface="Lao UI" panose="020B0502040204020203" pitchFamily="34" charset="0"/>
              </a:rPr>
              <a:t>Types of Investment</a:t>
            </a:r>
          </a:p>
          <a:p>
            <a:endParaRPr lang="en-US" dirty="0" smtClean="0">
              <a:latin typeface="Lao UI" panose="020B0502040204020203" pitchFamily="34" charset="0"/>
              <a:cs typeface="Lao UI" panose="020B0502040204020203" pitchFamily="34" charset="0"/>
            </a:endParaRPr>
          </a:p>
          <a:p>
            <a:pPr marL="57150" indent="0">
              <a:buNone/>
            </a:pPr>
            <a:endParaRPr lang="en-US" dirty="0" smtClean="0">
              <a:latin typeface="Lao UI" panose="020B0502040204020203" pitchFamily="34" charset="0"/>
              <a:cs typeface="Lao UI" panose="020B0502040204020203" pitchFamily="34" charset="0"/>
            </a:endParaRPr>
          </a:p>
          <a:p>
            <a:pPr marL="457200" lvl="1" indent="0">
              <a:buNone/>
            </a:pPr>
            <a:endParaRPr lang="en-US" dirty="0"/>
          </a:p>
        </p:txBody>
      </p:sp>
    </p:spTree>
    <p:extLst>
      <p:ext uri="{BB962C8B-B14F-4D97-AF65-F5344CB8AC3E}">
        <p14:creationId xmlns:p14="http://schemas.microsoft.com/office/powerpoint/2010/main" val="652277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2971800" y="457200"/>
            <a:ext cx="9296400" cy="838200"/>
          </a:xfrm>
        </p:spPr>
        <p:txBody>
          <a:bodyPr>
            <a:normAutofit/>
          </a:bodyPr>
          <a:lstStyle/>
          <a:p>
            <a:r>
              <a:rPr lang="en-US" dirty="0" smtClean="0">
                <a:solidFill>
                  <a:srgbClr val="0967B0"/>
                </a:solidFill>
                <a:latin typeface="Optima"/>
                <a:cs typeface="Optima"/>
              </a:rPr>
              <a:t>Resources</a:t>
            </a:r>
            <a:endParaRPr lang="en-US" dirty="0">
              <a:solidFill>
                <a:srgbClr val="0967B0"/>
              </a:solidFill>
              <a:latin typeface="Optima"/>
              <a:cs typeface="Optima"/>
            </a:endParaRPr>
          </a:p>
        </p:txBody>
      </p:sp>
      <p:sp>
        <p:nvSpPr>
          <p:cNvPr id="4" name="Content Placeholder 2"/>
          <p:cNvSpPr>
            <a:spLocks noGrp="1"/>
          </p:cNvSpPr>
          <p:nvPr>
            <p:ph idx="1"/>
          </p:nvPr>
        </p:nvSpPr>
        <p:spPr>
          <a:xfrm>
            <a:off x="381000" y="1524000"/>
            <a:ext cx="7620000" cy="5181600"/>
          </a:xfrm>
        </p:spPr>
        <p:txBody>
          <a:bodyPr>
            <a:normAutofit fontScale="40000" lnSpcReduction="20000"/>
          </a:bodyPr>
          <a:lstStyle/>
          <a:p>
            <a:r>
              <a:rPr lang="en-US" b="1" dirty="0" smtClean="0"/>
              <a:t>Office of Economic Development and International Trade:</a:t>
            </a:r>
            <a:r>
              <a:rPr lang="en-US" dirty="0" smtClean="0"/>
              <a:t/>
            </a:r>
            <a:br>
              <a:rPr lang="en-US" dirty="0" smtClean="0"/>
            </a:br>
            <a:r>
              <a:rPr lang="en-US" u="sng" dirty="0" smtClean="0">
                <a:hlinkClick r:id="rId4"/>
              </a:rPr>
              <a:t>https://choosecolorado.com/opportunity-zones/</a:t>
            </a:r>
            <a:r>
              <a:rPr lang="en-US" dirty="0" smtClean="0"/>
              <a:t> </a:t>
            </a:r>
            <a:br>
              <a:rPr lang="en-US" dirty="0" smtClean="0"/>
            </a:br>
            <a:endParaRPr lang="en-US" dirty="0" smtClean="0"/>
          </a:p>
          <a:p>
            <a:r>
              <a:rPr lang="en-US" b="1" dirty="0" smtClean="0"/>
              <a:t>CDFA</a:t>
            </a:r>
            <a:r>
              <a:rPr lang="en-US" b="1" dirty="0"/>
              <a:t>: State of the States: </a:t>
            </a:r>
            <a:r>
              <a:rPr lang="en-US" dirty="0" smtClean="0"/>
              <a:t/>
            </a:r>
            <a:br>
              <a:rPr lang="en-US" dirty="0" smtClean="0"/>
            </a:br>
            <a:r>
              <a:rPr lang="en-US" u="sng" dirty="0" smtClean="0">
                <a:hlinkClick r:id="rId5"/>
              </a:rPr>
              <a:t>https</a:t>
            </a:r>
            <a:r>
              <a:rPr lang="en-US" u="sng" dirty="0">
                <a:hlinkClick r:id="rId5"/>
              </a:rPr>
              <a:t>://www.cdfa.net/cdfa/cdfaweb.nsf/ordredirect.html?open&amp;id=201808_OZSoS.html</a:t>
            </a:r>
            <a:r>
              <a:rPr lang="en-US" dirty="0"/>
              <a:t> </a:t>
            </a:r>
            <a:r>
              <a:rPr lang="en-US" dirty="0" smtClean="0"/>
              <a:t/>
            </a:r>
            <a:br>
              <a:rPr lang="en-US" dirty="0" smtClean="0"/>
            </a:br>
            <a:endParaRPr lang="en-US" dirty="0"/>
          </a:p>
          <a:p>
            <a:r>
              <a:rPr lang="en-US" b="1" dirty="0" smtClean="0"/>
              <a:t>Economic Innovation Group:</a:t>
            </a:r>
            <a:r>
              <a:rPr lang="en-US" dirty="0"/>
              <a:t> </a:t>
            </a:r>
            <a:r>
              <a:rPr lang="en-US" u="sng" dirty="0">
                <a:hlinkClick r:id="rId6"/>
              </a:rPr>
              <a:t>https://eig.org/opportunityzones</a:t>
            </a:r>
            <a:r>
              <a:rPr lang="en-US" dirty="0"/>
              <a:t> </a:t>
            </a:r>
            <a:r>
              <a:rPr lang="en-US" dirty="0" smtClean="0"/>
              <a:t/>
            </a:r>
            <a:br>
              <a:rPr lang="en-US" dirty="0" smtClean="0"/>
            </a:br>
            <a:endParaRPr lang="en-US" dirty="0"/>
          </a:p>
          <a:p>
            <a:r>
              <a:rPr lang="en-US" b="1" dirty="0"/>
              <a:t>Opportunity360: Eligibility Tool: </a:t>
            </a:r>
            <a:r>
              <a:rPr lang="en-US" dirty="0" smtClean="0"/>
              <a:t/>
            </a:r>
            <a:br>
              <a:rPr lang="en-US" dirty="0" smtClean="0"/>
            </a:br>
            <a:r>
              <a:rPr lang="en-US" u="sng" dirty="0" smtClean="0">
                <a:hlinkClick r:id="rId7"/>
              </a:rPr>
              <a:t>https</a:t>
            </a:r>
            <a:r>
              <a:rPr lang="en-US" u="sng" dirty="0">
                <a:hlinkClick r:id="rId7"/>
              </a:rPr>
              <a:t>://www.enterprisecommunity.org/opportunity360/opportunity-zone-eligibility-tool</a:t>
            </a:r>
            <a:r>
              <a:rPr lang="en-US" dirty="0"/>
              <a:t> </a:t>
            </a:r>
            <a:r>
              <a:rPr lang="en-US" dirty="0" smtClean="0"/>
              <a:t/>
            </a:r>
            <a:br>
              <a:rPr lang="en-US" dirty="0" smtClean="0"/>
            </a:br>
            <a:endParaRPr lang="en-US" dirty="0"/>
          </a:p>
          <a:p>
            <a:r>
              <a:rPr lang="en-US" b="1" dirty="0"/>
              <a:t>IRS FAQs:</a:t>
            </a:r>
            <a:r>
              <a:rPr lang="en-US" dirty="0"/>
              <a:t> </a:t>
            </a:r>
            <a:r>
              <a:rPr lang="en-US" u="sng" dirty="0">
                <a:hlinkClick r:id="rId8"/>
              </a:rPr>
              <a:t>https://</a:t>
            </a:r>
            <a:r>
              <a:rPr lang="en-US" u="sng" dirty="0" smtClean="0">
                <a:hlinkClick r:id="rId8"/>
              </a:rPr>
              <a:t>www.irs.gov/newsroom/opportunity-zones-frequently-asked-questions</a:t>
            </a:r>
            <a:r>
              <a:rPr lang="en-US" u="sng" dirty="0" smtClean="0"/>
              <a:t/>
            </a:r>
            <a:br>
              <a:rPr lang="en-US" u="sng" dirty="0" smtClean="0"/>
            </a:br>
            <a:r>
              <a:rPr lang="en-US" dirty="0" smtClean="0"/>
              <a:t> </a:t>
            </a:r>
            <a:endParaRPr lang="en-US" dirty="0"/>
          </a:p>
          <a:p>
            <a:r>
              <a:rPr lang="en-US" b="1" dirty="0"/>
              <a:t>Dept. of </a:t>
            </a:r>
            <a:r>
              <a:rPr lang="en-US" b="1" dirty="0" smtClean="0"/>
              <a:t>Treasury CDFI </a:t>
            </a:r>
            <a:r>
              <a:rPr lang="en-US" b="1" dirty="0"/>
              <a:t>Fund</a:t>
            </a:r>
            <a:r>
              <a:rPr lang="en-US" b="1" dirty="0" smtClean="0"/>
              <a:t>: </a:t>
            </a:r>
            <a:r>
              <a:rPr lang="en-US" u="sng" dirty="0" smtClean="0">
                <a:hlinkClick r:id="rId9"/>
              </a:rPr>
              <a:t>https</a:t>
            </a:r>
            <a:r>
              <a:rPr lang="en-US" u="sng" dirty="0">
                <a:hlinkClick r:id="rId9"/>
              </a:rPr>
              <a:t>://www.cdfifund.gov/pages/opportunity-zones.aspx</a:t>
            </a:r>
            <a:r>
              <a:rPr lang="en-US" dirty="0"/>
              <a:t> </a:t>
            </a:r>
            <a:r>
              <a:rPr lang="en-US" dirty="0" smtClean="0"/>
              <a:t/>
            </a:r>
            <a:br>
              <a:rPr lang="en-US" dirty="0" smtClean="0"/>
            </a:br>
            <a:endParaRPr lang="en-US" dirty="0"/>
          </a:p>
          <a:p>
            <a:r>
              <a:rPr lang="en-US" b="1" dirty="0" err="1" smtClean="0"/>
              <a:t>PolicyMap</a:t>
            </a:r>
            <a:r>
              <a:rPr lang="en-US" b="1" dirty="0" smtClean="0"/>
              <a:t>:</a:t>
            </a:r>
            <a:r>
              <a:rPr lang="en-US" dirty="0"/>
              <a:t> </a:t>
            </a:r>
            <a:r>
              <a:rPr lang="en-US" u="sng" dirty="0">
                <a:hlinkClick r:id="rId10"/>
              </a:rPr>
              <a:t>https://www.policymap.com/maps</a:t>
            </a:r>
            <a:r>
              <a:rPr lang="en-US" dirty="0"/>
              <a:t> </a:t>
            </a:r>
            <a:r>
              <a:rPr lang="en-US" dirty="0" smtClean="0"/>
              <a:t/>
            </a:r>
            <a:br>
              <a:rPr lang="en-US" dirty="0" smtClean="0"/>
            </a:br>
            <a:endParaRPr lang="en-US" dirty="0"/>
          </a:p>
          <a:p>
            <a:r>
              <a:rPr lang="en-US" b="1" dirty="0" err="1"/>
              <a:t>Novogradac</a:t>
            </a:r>
            <a:r>
              <a:rPr lang="en-US" b="1" dirty="0"/>
              <a:t> &amp; Company:</a:t>
            </a:r>
            <a:r>
              <a:rPr lang="en-US" dirty="0"/>
              <a:t> </a:t>
            </a:r>
            <a:r>
              <a:rPr lang="en-US" u="sng" dirty="0">
                <a:hlinkClick r:id="rId11"/>
              </a:rPr>
              <a:t>https://www.novoco.com/resource-centers/opportunity-zones-resource-center</a:t>
            </a:r>
            <a:r>
              <a:rPr lang="en-US" dirty="0"/>
              <a:t> </a:t>
            </a:r>
            <a:r>
              <a:rPr lang="en-US" dirty="0" smtClean="0"/>
              <a:t/>
            </a:r>
            <a:br>
              <a:rPr lang="en-US" dirty="0" smtClean="0"/>
            </a:br>
            <a:endParaRPr lang="en-US" dirty="0"/>
          </a:p>
          <a:p>
            <a:r>
              <a:rPr lang="en-US" b="1" dirty="0" err="1"/>
              <a:t>Fundrise</a:t>
            </a:r>
            <a:r>
              <a:rPr lang="en-US" b="1" dirty="0"/>
              <a:t> Benefit Calculator: </a:t>
            </a:r>
            <a:r>
              <a:rPr lang="en-US" dirty="0" smtClean="0"/>
              <a:t/>
            </a:r>
            <a:br>
              <a:rPr lang="en-US" dirty="0" smtClean="0"/>
            </a:br>
            <a:r>
              <a:rPr lang="en-US" u="sng" dirty="0" smtClean="0">
                <a:hlinkClick r:id="rId12"/>
              </a:rPr>
              <a:t>https</a:t>
            </a:r>
            <a:r>
              <a:rPr lang="en-US" u="sng" dirty="0">
                <a:hlinkClick r:id="rId12"/>
              </a:rPr>
              <a:t>://fundrise.com/opportunity-fund?utm_source=google&amp;utm_medium=cpc&amp;utm_content=text-%</a:t>
            </a:r>
            <a:r>
              <a:rPr lang="en-US" u="sng" dirty="0" smtClean="0">
                <a:hlinkClick r:id="rId12"/>
              </a:rPr>
              <a:t>2Bopportunity%20%2Bfund-b-fundriseofundlearn&amp;utm_campaign=search-marketbuilding_opportunity_fundphrase-usa-20180705&amp;gclid=EAIaIQobChMI0_idyv7Y3AIVBzJpCh113gh0EAAYASAAEgKNf_D_BwE</a:t>
            </a: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dirty="0" smtClean="0"/>
              <a:t>*City of Colorado Springs and Strategic Team Partners do not specifically endorse or confirm any resources, businesses, organizations, or individuals. If you have something helpful you would like us to share, please send it to us!</a:t>
            </a:r>
            <a:endParaRPr lang="en-US" dirty="0" smtClean="0">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708590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162050"/>
            <a:ext cx="8229600" cy="2952750"/>
          </a:xfrm>
        </p:spPr>
        <p:txBody>
          <a:bodyPr>
            <a:normAutofit/>
          </a:bodyPr>
          <a:lstStyle/>
          <a:p>
            <a:r>
              <a:rPr lang="en-US" dirty="0" smtClean="0">
                <a:solidFill>
                  <a:srgbClr val="0070C0"/>
                </a:solidFill>
              </a:rPr>
              <a:t>Questions</a:t>
            </a:r>
            <a:r>
              <a:rPr lang="en-US" dirty="0" smtClean="0">
                <a:solidFill>
                  <a:srgbClr val="0070C0"/>
                </a:solidFill>
              </a:rPr>
              <a:t>?</a:t>
            </a:r>
            <a:br>
              <a:rPr lang="en-US" dirty="0" smtClean="0">
                <a:solidFill>
                  <a:srgbClr val="0070C0"/>
                </a:solidFill>
              </a:rPr>
            </a:br>
            <a:r>
              <a:rPr lang="en-US" dirty="0">
                <a:solidFill>
                  <a:srgbClr val="0070C0"/>
                </a:solidFill>
              </a:rPr>
              <a:t/>
            </a:r>
            <a:br>
              <a:rPr lang="en-US" dirty="0">
                <a:solidFill>
                  <a:srgbClr val="0070C0"/>
                </a:solidFill>
              </a:rPr>
            </a:br>
            <a:r>
              <a:rPr lang="en-US" sz="3600" dirty="0" smtClean="0">
                <a:solidFill>
                  <a:srgbClr val="0070C0"/>
                </a:solidFill>
              </a:rPr>
              <a:t>Chelsea Gaylord</a:t>
            </a:r>
            <a:r>
              <a:rPr lang="en-US" dirty="0" smtClean="0">
                <a:solidFill>
                  <a:srgbClr val="0070C0"/>
                </a:solidFill>
              </a:rPr>
              <a:t/>
            </a:r>
            <a:br>
              <a:rPr lang="en-US" dirty="0" smtClean="0">
                <a:solidFill>
                  <a:srgbClr val="0070C0"/>
                </a:solidFill>
              </a:rPr>
            </a:br>
            <a:r>
              <a:rPr lang="en-US" sz="2200" dirty="0" smtClean="0">
                <a:solidFill>
                  <a:srgbClr val="0070C0"/>
                </a:solidFill>
                <a:hlinkClick r:id="rId3"/>
              </a:rPr>
              <a:t>cgaylord@springsgov.com</a:t>
            </a:r>
            <a:r>
              <a:rPr lang="en-US" sz="2200" dirty="0" smtClean="0">
                <a:solidFill>
                  <a:srgbClr val="0070C0"/>
                </a:solidFill>
              </a:rPr>
              <a:t> | 719-385-6803</a:t>
            </a:r>
            <a:endParaRPr lang="en-US" sz="2200" dirty="0">
              <a:solidFill>
                <a:srgbClr val="0070C0"/>
              </a:solidFill>
            </a:endParaRPr>
          </a:p>
        </p:txBody>
      </p:sp>
      <p:sp>
        <p:nvSpPr>
          <p:cNvPr id="3" name="Content Placeholder 2"/>
          <p:cNvSpPr>
            <a:spLocks noGrp="1"/>
          </p:cNvSpPr>
          <p:nvPr>
            <p:ph idx="1"/>
          </p:nvPr>
        </p:nvSpPr>
        <p:spPr>
          <a:xfrm>
            <a:off x="228600" y="4419600"/>
            <a:ext cx="8763000" cy="2057400"/>
          </a:xfrm>
        </p:spPr>
        <p:txBody>
          <a:bodyPr>
            <a:normAutofit fontScale="77500" lnSpcReduction="20000"/>
          </a:bodyPr>
          <a:lstStyle/>
          <a:p>
            <a:pPr marL="0" indent="0" algn="ctr">
              <a:buNone/>
            </a:pPr>
            <a:r>
              <a:rPr lang="en-US" dirty="0" smtClean="0"/>
              <a:t>Notice: The purpose of this presentation is to provide meeting attendees general information about recent changes in the law that may impact their businesses and community. This presentation should not be considered legal or financial advice or opinion. We encourage you to speak with appropriate legal or financial counsel related to your specific needs. </a:t>
            </a:r>
            <a:endParaRPr lang="en-US" dirty="0"/>
          </a:p>
          <a:p>
            <a:endParaRPr lang="en-US" dirty="0"/>
          </a:p>
        </p:txBody>
      </p:sp>
    </p:spTree>
    <p:extLst>
      <p:ext uri="{BB962C8B-B14F-4D97-AF65-F5344CB8AC3E}">
        <p14:creationId xmlns:p14="http://schemas.microsoft.com/office/powerpoint/2010/main" val="2600624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219200" y="457200"/>
            <a:ext cx="9296400" cy="838200"/>
          </a:xfrm>
        </p:spPr>
        <p:txBody>
          <a:bodyPr>
            <a:normAutofit/>
          </a:bodyPr>
          <a:lstStyle/>
          <a:p>
            <a:r>
              <a:rPr lang="en-US" sz="3000" dirty="0" smtClean="0">
                <a:solidFill>
                  <a:srgbClr val="0967B0"/>
                </a:solidFill>
                <a:latin typeface="Optima"/>
                <a:cs typeface="Optima"/>
              </a:rPr>
              <a:t>History – Investment in Opportunity Act</a:t>
            </a:r>
            <a:endParaRPr lang="en-US" sz="3000" dirty="0">
              <a:solidFill>
                <a:srgbClr val="0967B0"/>
              </a:solidFill>
              <a:latin typeface="Optima"/>
              <a:cs typeface="Optima"/>
            </a:endParaRPr>
          </a:p>
        </p:txBody>
      </p:sp>
      <p:sp>
        <p:nvSpPr>
          <p:cNvPr id="4" name="Content Placeholder 2"/>
          <p:cNvSpPr>
            <a:spLocks noGrp="1"/>
          </p:cNvSpPr>
          <p:nvPr>
            <p:ph idx="1"/>
          </p:nvPr>
        </p:nvSpPr>
        <p:spPr>
          <a:xfrm>
            <a:off x="533400" y="1752600"/>
            <a:ext cx="7620000" cy="4800600"/>
          </a:xfrm>
        </p:spPr>
        <p:txBody>
          <a:bodyPr>
            <a:normAutofit/>
          </a:bodyPr>
          <a:lstStyle/>
          <a:p>
            <a:r>
              <a:rPr lang="en-US" sz="2800" dirty="0" smtClean="0">
                <a:latin typeface="Lao UI" panose="020B0502040204020203" pitchFamily="34" charset="0"/>
                <a:cs typeface="Lao UI" panose="020B0502040204020203" pitchFamily="34" charset="0"/>
              </a:rPr>
              <a:t>Drafted in 2016/Introduced Feb 2017</a:t>
            </a:r>
            <a:br>
              <a:rPr lang="en-US" sz="2800" dirty="0" smtClean="0">
                <a:latin typeface="Lao UI" panose="020B0502040204020203" pitchFamily="34" charset="0"/>
                <a:cs typeface="Lao UI" panose="020B0502040204020203" pitchFamily="34" charset="0"/>
              </a:rPr>
            </a:br>
            <a:endParaRPr lang="en-US" sz="2800" dirty="0" smtClean="0">
              <a:latin typeface="Lao UI" panose="020B0502040204020203" pitchFamily="34" charset="0"/>
              <a:cs typeface="Lao UI" panose="020B0502040204020203" pitchFamily="34" charset="0"/>
            </a:endParaRPr>
          </a:p>
          <a:p>
            <a:r>
              <a:rPr lang="en-US" sz="2800" dirty="0" smtClean="0">
                <a:latin typeface="Lao UI" panose="020B0502040204020203" pitchFamily="34" charset="0"/>
                <a:cs typeface="Lao UI" panose="020B0502040204020203" pitchFamily="34" charset="0"/>
              </a:rPr>
              <a:t>Bipartisan Legislation</a:t>
            </a:r>
            <a:br>
              <a:rPr lang="en-US" sz="2800" dirty="0" smtClean="0">
                <a:latin typeface="Lao UI" panose="020B0502040204020203" pitchFamily="34" charset="0"/>
                <a:cs typeface="Lao UI" panose="020B0502040204020203" pitchFamily="34" charset="0"/>
              </a:rPr>
            </a:br>
            <a:endParaRPr lang="en-US" sz="2800" dirty="0" smtClean="0">
              <a:latin typeface="Lao UI" panose="020B0502040204020203" pitchFamily="34" charset="0"/>
              <a:cs typeface="Lao UI" panose="020B0502040204020203" pitchFamily="34" charset="0"/>
            </a:endParaRPr>
          </a:p>
          <a:p>
            <a:r>
              <a:rPr lang="en-US" sz="2800" dirty="0" smtClean="0">
                <a:latin typeface="Lao UI" panose="020B0502040204020203" pitchFamily="34" charset="0"/>
                <a:cs typeface="Lao UI" panose="020B0502040204020203" pitchFamily="34" charset="0"/>
              </a:rPr>
              <a:t>Goal: To encourage private capital investment in economically distressed areas </a:t>
            </a:r>
            <a:br>
              <a:rPr lang="en-US" sz="2800" dirty="0" smtClean="0">
                <a:latin typeface="Lao UI" panose="020B0502040204020203" pitchFamily="34" charset="0"/>
                <a:cs typeface="Lao UI" panose="020B0502040204020203" pitchFamily="34" charset="0"/>
              </a:rPr>
            </a:br>
            <a:endParaRPr lang="en-US" sz="2800" dirty="0" smtClean="0">
              <a:latin typeface="Lao UI" panose="020B0502040204020203" pitchFamily="34" charset="0"/>
              <a:cs typeface="Lao UI" panose="020B0502040204020203" pitchFamily="34" charset="0"/>
            </a:endParaRPr>
          </a:p>
          <a:p>
            <a:r>
              <a:rPr lang="en-US" sz="2800" dirty="0" smtClean="0">
                <a:latin typeface="Lao UI" panose="020B0502040204020203" pitchFamily="34" charset="0"/>
                <a:cs typeface="Lao UI" panose="020B0502040204020203" pitchFamily="34" charset="0"/>
              </a:rPr>
              <a:t>Included in Tax Cuts and Jobs Act 2017 – December 22, 2017</a:t>
            </a:r>
          </a:p>
          <a:p>
            <a:pPr marL="57150" indent="0">
              <a:buNone/>
            </a:pPr>
            <a:endParaRPr lang="en-US" dirty="0" smtClean="0">
              <a:latin typeface="Lao UI" panose="020B0502040204020203" pitchFamily="34" charset="0"/>
              <a:cs typeface="Lao UI" panose="020B0502040204020203" pitchFamily="34" charset="0"/>
            </a:endParaRPr>
          </a:p>
          <a:p>
            <a:endParaRPr lang="en-US" dirty="0"/>
          </a:p>
        </p:txBody>
      </p:sp>
    </p:spTree>
    <p:extLst>
      <p:ext uri="{BB962C8B-B14F-4D97-AF65-F5344CB8AC3E}">
        <p14:creationId xmlns:p14="http://schemas.microsoft.com/office/powerpoint/2010/main" val="2753021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905000" y="294687"/>
            <a:ext cx="9296400" cy="838200"/>
          </a:xfrm>
        </p:spPr>
        <p:txBody>
          <a:bodyPr>
            <a:normAutofit/>
          </a:bodyPr>
          <a:lstStyle/>
          <a:p>
            <a:r>
              <a:rPr lang="en-US" dirty="0" smtClean="0">
                <a:solidFill>
                  <a:srgbClr val="0967B0"/>
                </a:solidFill>
                <a:latin typeface="Optima"/>
                <a:cs typeface="Optima"/>
              </a:rPr>
              <a:t>Opportunity Zones</a:t>
            </a:r>
            <a:endParaRPr lang="en-US" dirty="0">
              <a:solidFill>
                <a:srgbClr val="0967B0"/>
              </a:solidFill>
              <a:latin typeface="Optima"/>
              <a:cs typeface="Optima"/>
            </a:endParaRPr>
          </a:p>
        </p:txBody>
      </p:sp>
      <p:sp>
        <p:nvSpPr>
          <p:cNvPr id="4" name="Content Placeholder 2"/>
          <p:cNvSpPr>
            <a:spLocks noGrp="1"/>
          </p:cNvSpPr>
          <p:nvPr>
            <p:ph idx="1"/>
          </p:nvPr>
        </p:nvSpPr>
        <p:spPr>
          <a:xfrm>
            <a:off x="457200" y="1371600"/>
            <a:ext cx="7620000" cy="4800600"/>
          </a:xfrm>
        </p:spPr>
        <p:txBody>
          <a:bodyPr>
            <a:normAutofit/>
          </a:bodyPr>
          <a:lstStyle/>
          <a:p>
            <a:pPr marL="57150" indent="0">
              <a:buNone/>
            </a:pPr>
            <a:endParaRPr lang="en-US" dirty="0" smtClean="0">
              <a:latin typeface="Lao UI" panose="020B0502040204020203" pitchFamily="34" charset="0"/>
              <a:cs typeface="Lao UI" panose="020B0502040204020203" pitchFamily="34" charset="0"/>
            </a:endParaRPr>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56175"/>
            <a:ext cx="8841289" cy="4973225"/>
          </a:xfrm>
          <a:prstGeom prst="rect">
            <a:avLst/>
          </a:prstGeom>
        </p:spPr>
      </p:pic>
    </p:spTree>
    <p:extLst>
      <p:ext uri="{BB962C8B-B14F-4D97-AF65-F5344CB8AC3E}">
        <p14:creationId xmlns:p14="http://schemas.microsoft.com/office/powerpoint/2010/main" val="3967461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752600" y="294687"/>
            <a:ext cx="9296400" cy="838200"/>
          </a:xfrm>
        </p:spPr>
        <p:txBody>
          <a:bodyPr>
            <a:normAutofit/>
          </a:bodyPr>
          <a:lstStyle/>
          <a:p>
            <a:r>
              <a:rPr lang="en-US" dirty="0" smtClean="0">
                <a:solidFill>
                  <a:srgbClr val="0967B0"/>
                </a:solidFill>
                <a:latin typeface="Optima"/>
                <a:cs typeface="Optima"/>
              </a:rPr>
              <a:t>Opportunity Zones</a:t>
            </a:r>
            <a:endParaRPr lang="en-US" dirty="0">
              <a:solidFill>
                <a:srgbClr val="0967B0"/>
              </a:solidFill>
              <a:latin typeface="Optima"/>
              <a:cs typeface="Optima"/>
            </a:endParaRPr>
          </a:p>
        </p:txBody>
      </p:sp>
      <p:sp>
        <p:nvSpPr>
          <p:cNvPr id="4" name="Content Placeholder 2"/>
          <p:cNvSpPr>
            <a:spLocks noGrp="1"/>
          </p:cNvSpPr>
          <p:nvPr>
            <p:ph idx="1"/>
          </p:nvPr>
        </p:nvSpPr>
        <p:spPr>
          <a:xfrm>
            <a:off x="533400" y="1752600"/>
            <a:ext cx="7620000" cy="4800600"/>
          </a:xfrm>
        </p:spPr>
        <p:txBody>
          <a:bodyPr>
            <a:normAutofit fontScale="92500" lnSpcReduction="20000"/>
          </a:bodyPr>
          <a:lstStyle/>
          <a:p>
            <a:pPr marL="57150" indent="0">
              <a:buNone/>
            </a:pPr>
            <a:r>
              <a:rPr lang="en-US" dirty="0" smtClean="0">
                <a:latin typeface="Lao UI" panose="020B0502040204020203" pitchFamily="34" charset="0"/>
                <a:cs typeface="Lao UI" panose="020B0502040204020203" pitchFamily="34" charset="0"/>
              </a:rPr>
              <a:t>Qualifications</a:t>
            </a:r>
          </a:p>
          <a:p>
            <a:pPr marL="1314450" lvl="2" indent="-457200"/>
            <a:r>
              <a:rPr lang="en-US" dirty="0" smtClean="0">
                <a:latin typeface="Lao UI" panose="020B0502040204020203" pitchFamily="34" charset="0"/>
                <a:cs typeface="Lao UI" panose="020B0502040204020203" pitchFamily="34" charset="0"/>
              </a:rPr>
              <a:t>2010 Census Tracts</a:t>
            </a:r>
            <a:br>
              <a:rPr lang="en-US" dirty="0" smtClean="0">
                <a:latin typeface="Lao UI" panose="020B0502040204020203" pitchFamily="34" charset="0"/>
                <a:cs typeface="Lao UI" panose="020B0502040204020203" pitchFamily="34" charset="0"/>
              </a:rPr>
            </a:br>
            <a:endParaRPr lang="en-US" dirty="0" smtClean="0">
              <a:latin typeface="Lao UI" panose="020B0502040204020203" pitchFamily="34" charset="0"/>
              <a:cs typeface="Lao UI" panose="020B0502040204020203" pitchFamily="34" charset="0"/>
            </a:endParaRPr>
          </a:p>
          <a:p>
            <a:pPr marL="1314450" lvl="2" indent="-457200"/>
            <a:r>
              <a:rPr lang="en-US" dirty="0" smtClean="0">
                <a:latin typeface="Lao UI" panose="020B0502040204020203" pitchFamily="34" charset="0"/>
                <a:cs typeface="Lao UI" panose="020B0502040204020203" pitchFamily="34" charset="0"/>
              </a:rPr>
              <a:t>Eligible tracts – poverty rate (20%) or median family income (80%)</a:t>
            </a:r>
          </a:p>
          <a:p>
            <a:pPr marL="2228850" lvl="4" indent="-457200"/>
            <a:r>
              <a:rPr lang="en-US" dirty="0" smtClean="0">
                <a:latin typeface="Lao UI" panose="020B0502040204020203" pitchFamily="34" charset="0"/>
                <a:cs typeface="Lao UI" panose="020B0502040204020203" pitchFamily="34" charset="0"/>
              </a:rPr>
              <a:t>500 eligible tracts in state of Colorado</a:t>
            </a:r>
            <a:br>
              <a:rPr lang="en-US" dirty="0" smtClean="0">
                <a:latin typeface="Lao UI" panose="020B0502040204020203" pitchFamily="34" charset="0"/>
                <a:cs typeface="Lao UI" panose="020B0502040204020203" pitchFamily="34" charset="0"/>
              </a:rPr>
            </a:br>
            <a:endParaRPr lang="en-US" dirty="0" smtClean="0">
              <a:latin typeface="Lao UI" panose="020B0502040204020203" pitchFamily="34" charset="0"/>
              <a:cs typeface="Lao UI" panose="020B0502040204020203" pitchFamily="34" charset="0"/>
            </a:endParaRPr>
          </a:p>
          <a:p>
            <a:pPr marL="1314450" lvl="2" indent="-457200"/>
            <a:r>
              <a:rPr lang="en-US" dirty="0" smtClean="0">
                <a:latin typeface="Lao UI" panose="020B0502040204020203" pitchFamily="34" charset="0"/>
                <a:cs typeface="Lao UI" panose="020B0502040204020203" pitchFamily="34" charset="0"/>
              </a:rPr>
              <a:t>Governors designate 25% of eligible tracts within 90 days of when tax bill signed</a:t>
            </a:r>
          </a:p>
          <a:p>
            <a:pPr marL="2228850" lvl="4" indent="-457200"/>
            <a:r>
              <a:rPr lang="en-US" dirty="0" smtClean="0">
                <a:latin typeface="Lao UI" panose="020B0502040204020203" pitchFamily="34" charset="0"/>
                <a:cs typeface="Lao UI" panose="020B0502040204020203" pitchFamily="34" charset="0"/>
              </a:rPr>
              <a:t>126 nominated in Colorado</a:t>
            </a:r>
            <a:br>
              <a:rPr lang="en-US" dirty="0" smtClean="0">
                <a:latin typeface="Lao UI" panose="020B0502040204020203" pitchFamily="34" charset="0"/>
                <a:cs typeface="Lao UI" panose="020B0502040204020203" pitchFamily="34" charset="0"/>
              </a:rPr>
            </a:br>
            <a:endParaRPr lang="en-US" dirty="0" smtClean="0">
              <a:latin typeface="Lao UI" panose="020B0502040204020203" pitchFamily="34" charset="0"/>
              <a:cs typeface="Lao UI" panose="020B0502040204020203" pitchFamily="34" charset="0"/>
            </a:endParaRPr>
          </a:p>
          <a:p>
            <a:pPr marL="1314450" lvl="2" indent="-457200"/>
            <a:r>
              <a:rPr lang="en-US" dirty="0" smtClean="0">
                <a:latin typeface="Lao UI" panose="020B0502040204020203" pitchFamily="34" charset="0"/>
                <a:cs typeface="Lao UI" panose="020B0502040204020203" pitchFamily="34" charset="0"/>
              </a:rPr>
              <a:t>Dept. of Treasury had 30 days to certify OZs</a:t>
            </a:r>
            <a:br>
              <a:rPr lang="en-US" dirty="0" smtClean="0">
                <a:latin typeface="Lao UI" panose="020B0502040204020203" pitchFamily="34" charset="0"/>
                <a:cs typeface="Lao UI" panose="020B0502040204020203" pitchFamily="34" charset="0"/>
              </a:rPr>
            </a:br>
            <a:endParaRPr lang="en-US" dirty="0" smtClean="0">
              <a:latin typeface="Lao UI" panose="020B0502040204020203" pitchFamily="34" charset="0"/>
              <a:cs typeface="Lao UI" panose="020B0502040204020203" pitchFamily="34" charset="0"/>
            </a:endParaRPr>
          </a:p>
          <a:p>
            <a:pPr marL="1314450" lvl="2" indent="-457200"/>
            <a:r>
              <a:rPr lang="en-US" dirty="0" smtClean="0">
                <a:latin typeface="Lao UI" panose="020B0502040204020203" pitchFamily="34" charset="0"/>
                <a:cs typeface="Lao UI" panose="020B0502040204020203" pitchFamily="34" charset="0"/>
              </a:rPr>
              <a:t>Locked in for 10 years</a:t>
            </a:r>
            <a:r>
              <a:rPr lang="en-US" dirty="0">
                <a:latin typeface="Lao UI" panose="020B0502040204020203" pitchFamily="34" charset="0"/>
                <a:cs typeface="Lao UI" panose="020B0502040204020203" pitchFamily="34" charset="0"/>
              </a:rPr>
              <a:t>	</a:t>
            </a:r>
            <a:endParaRPr lang="en-US" dirty="0" smtClean="0">
              <a:latin typeface="Lao UI" panose="020B0502040204020203" pitchFamily="34" charset="0"/>
              <a:cs typeface="Lao UI" panose="020B0502040204020203" pitchFamily="34" charset="0"/>
            </a:endParaRPr>
          </a:p>
          <a:p>
            <a:pPr marL="2228850" lvl="4" indent="-457200"/>
            <a:r>
              <a:rPr lang="en-US" dirty="0" smtClean="0">
                <a:latin typeface="Lao UI" panose="020B0502040204020203" pitchFamily="34" charset="0"/>
                <a:cs typeface="Lao UI" panose="020B0502040204020203" pitchFamily="34" charset="0"/>
              </a:rPr>
              <a:t>8 areas designated in Pikes Peak region	</a:t>
            </a:r>
          </a:p>
          <a:p>
            <a:endParaRPr lang="en-US" dirty="0"/>
          </a:p>
        </p:txBody>
      </p:sp>
    </p:spTree>
    <p:extLst>
      <p:ext uri="{BB962C8B-B14F-4D97-AF65-F5344CB8AC3E}">
        <p14:creationId xmlns:p14="http://schemas.microsoft.com/office/powerpoint/2010/main" val="1427836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143000" y="533400"/>
            <a:ext cx="9296400" cy="838200"/>
          </a:xfrm>
        </p:spPr>
        <p:txBody>
          <a:bodyPr>
            <a:normAutofit/>
          </a:bodyPr>
          <a:lstStyle/>
          <a:p>
            <a:r>
              <a:rPr lang="en-US" sz="3200" dirty="0" smtClean="0">
                <a:solidFill>
                  <a:srgbClr val="0967B0"/>
                </a:solidFill>
                <a:latin typeface="Optima"/>
                <a:cs typeface="Optima"/>
              </a:rPr>
              <a:t>Pikes Peak Region Opportunity Zones</a:t>
            </a:r>
            <a:endParaRPr lang="en-US" sz="3200" dirty="0">
              <a:solidFill>
                <a:srgbClr val="0967B0"/>
              </a:solidFill>
              <a:latin typeface="Optima"/>
              <a:cs typeface="Optima"/>
            </a:endParaRP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570558" y="1600200"/>
            <a:ext cx="800288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6400800"/>
            <a:ext cx="4724400" cy="215444"/>
          </a:xfrm>
          <a:prstGeom prst="rect">
            <a:avLst/>
          </a:prstGeom>
          <a:noFill/>
        </p:spPr>
        <p:txBody>
          <a:bodyPr wrap="square" rtlCol="0">
            <a:spAutoFit/>
          </a:bodyPr>
          <a:lstStyle/>
          <a:p>
            <a:r>
              <a:rPr lang="en-US" sz="800" dirty="0" smtClean="0"/>
              <a:t>Photo from Snell &amp; Wilmer</a:t>
            </a:r>
            <a:endParaRPr lang="en-US" sz="800" dirty="0"/>
          </a:p>
        </p:txBody>
      </p:sp>
    </p:spTree>
    <p:extLst>
      <p:ext uri="{BB962C8B-B14F-4D97-AF65-F5344CB8AC3E}">
        <p14:creationId xmlns:p14="http://schemas.microsoft.com/office/powerpoint/2010/main" val="3193356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752600" y="381000"/>
            <a:ext cx="9296400" cy="838200"/>
          </a:xfrm>
        </p:spPr>
        <p:txBody>
          <a:bodyPr>
            <a:normAutofit/>
          </a:bodyPr>
          <a:lstStyle/>
          <a:p>
            <a:r>
              <a:rPr lang="en-US" dirty="0" smtClean="0">
                <a:solidFill>
                  <a:srgbClr val="0967B0"/>
                </a:solidFill>
                <a:latin typeface="Optima"/>
                <a:cs typeface="Optima"/>
              </a:rPr>
              <a:t>Opportunity Funds</a:t>
            </a:r>
            <a:endParaRPr lang="en-US" dirty="0">
              <a:solidFill>
                <a:srgbClr val="0967B0"/>
              </a:solidFill>
              <a:latin typeface="Optima"/>
              <a:cs typeface="Optima"/>
            </a:endParaRPr>
          </a:p>
        </p:txBody>
      </p:sp>
      <p:sp>
        <p:nvSpPr>
          <p:cNvPr id="4" name="Content Placeholder 2"/>
          <p:cNvSpPr>
            <a:spLocks noGrp="1"/>
          </p:cNvSpPr>
          <p:nvPr>
            <p:ph idx="1"/>
          </p:nvPr>
        </p:nvSpPr>
        <p:spPr>
          <a:xfrm>
            <a:off x="457200" y="1752600"/>
            <a:ext cx="7620000" cy="4800600"/>
          </a:xfrm>
        </p:spPr>
        <p:txBody>
          <a:bodyPr>
            <a:normAutofit fontScale="85000" lnSpcReduction="20000"/>
          </a:bodyPr>
          <a:lstStyle/>
          <a:p>
            <a:pPr marL="514350" indent="-457200"/>
            <a:r>
              <a:rPr lang="en-US" sz="3000" dirty="0" smtClean="0">
                <a:latin typeface="Lao UI" panose="020B0502040204020203" pitchFamily="34" charset="0"/>
                <a:cs typeface="Lao UI" panose="020B0502040204020203" pitchFamily="34" charset="0"/>
              </a:rPr>
              <a:t>New private investment vehicle</a:t>
            </a:r>
            <a:br>
              <a:rPr lang="en-US" sz="3000" dirty="0" smtClean="0">
                <a:latin typeface="Lao UI" panose="020B0502040204020203" pitchFamily="34" charset="0"/>
                <a:cs typeface="Lao UI" panose="020B0502040204020203" pitchFamily="34" charset="0"/>
              </a:rPr>
            </a:br>
            <a:endParaRPr lang="en-US" sz="3000" dirty="0" smtClean="0">
              <a:latin typeface="Lao UI" panose="020B0502040204020203" pitchFamily="34" charset="0"/>
              <a:cs typeface="Lao UI" panose="020B0502040204020203" pitchFamily="34" charset="0"/>
            </a:endParaRPr>
          </a:p>
          <a:p>
            <a:pPr marL="514350" indent="-457200"/>
            <a:r>
              <a:rPr lang="en-US" sz="3000" dirty="0" smtClean="0">
                <a:latin typeface="Lao UI" panose="020B0502040204020203" pitchFamily="34" charset="0"/>
                <a:cs typeface="Lao UI" panose="020B0502040204020203" pitchFamily="34" charset="0"/>
              </a:rPr>
              <a:t>Intermediary between investors and investment in an Opportunity Zone property</a:t>
            </a:r>
            <a:r>
              <a:rPr lang="en-US" dirty="0" smtClean="0">
                <a:latin typeface="Lao UI" panose="020B0502040204020203" pitchFamily="34" charset="0"/>
                <a:cs typeface="Lao UI" panose="020B0502040204020203" pitchFamily="34" charset="0"/>
              </a:rPr>
              <a:t/>
            </a:r>
            <a:br>
              <a:rPr lang="en-US" dirty="0" smtClean="0">
                <a:latin typeface="Lao UI" panose="020B0502040204020203" pitchFamily="34" charset="0"/>
                <a:cs typeface="Lao UI" panose="020B0502040204020203" pitchFamily="34" charset="0"/>
              </a:rPr>
            </a:br>
            <a:endParaRPr lang="en-US" dirty="0" smtClean="0">
              <a:latin typeface="Lao UI" panose="020B0502040204020203" pitchFamily="34" charset="0"/>
              <a:cs typeface="Lao UI" panose="020B0502040204020203" pitchFamily="34" charset="0"/>
            </a:endParaRPr>
          </a:p>
          <a:p>
            <a:pPr marL="514350" indent="-457200"/>
            <a:r>
              <a:rPr lang="en-US" sz="3000" dirty="0" smtClean="0">
                <a:latin typeface="Lao UI" panose="020B0502040204020203" pitchFamily="34" charset="0"/>
                <a:cs typeface="Lao UI" panose="020B0502040204020203" pitchFamily="34" charset="0"/>
              </a:rPr>
              <a:t>Requirements:</a:t>
            </a:r>
          </a:p>
          <a:p>
            <a:pPr marL="914400" lvl="1" indent="-457200"/>
            <a:r>
              <a:rPr lang="en-US" sz="3000" dirty="0" smtClean="0">
                <a:latin typeface="Lao UI" panose="020B0502040204020203" pitchFamily="34" charset="0"/>
                <a:cs typeface="Lao UI" panose="020B0502040204020203" pitchFamily="34" charset="0"/>
              </a:rPr>
              <a:t>Organized as </a:t>
            </a:r>
            <a:r>
              <a:rPr lang="en-US" sz="3000" dirty="0" smtClean="0">
                <a:latin typeface="Lao UI" panose="020B0502040204020203" pitchFamily="34" charset="0"/>
                <a:cs typeface="Lao UI" panose="020B0502040204020203" pitchFamily="34" charset="0"/>
              </a:rPr>
              <a:t>Partnership, Corporation, LLC</a:t>
            </a:r>
            <a:endParaRPr lang="en-US" sz="3000" dirty="0" smtClean="0">
              <a:latin typeface="Lao UI" panose="020B0502040204020203" pitchFamily="34" charset="0"/>
              <a:cs typeface="Lao UI" panose="020B0502040204020203" pitchFamily="34" charset="0"/>
            </a:endParaRPr>
          </a:p>
          <a:p>
            <a:pPr marL="914400" lvl="1" indent="-457200"/>
            <a:r>
              <a:rPr lang="en-US" sz="3000" dirty="0" smtClean="0">
                <a:latin typeface="Lao UI" panose="020B0502040204020203" pitchFamily="34" charset="0"/>
                <a:cs typeface="Lao UI" panose="020B0502040204020203" pitchFamily="34" charset="0"/>
              </a:rPr>
              <a:t>90% requirement</a:t>
            </a:r>
          </a:p>
          <a:p>
            <a:pPr marL="914400" lvl="1" indent="-457200"/>
            <a:r>
              <a:rPr lang="en-US" sz="3000" dirty="0" smtClean="0">
                <a:latin typeface="Lao UI" panose="020B0502040204020203" pitchFamily="34" charset="0"/>
                <a:cs typeface="Lao UI" panose="020B0502040204020203" pitchFamily="34" charset="0"/>
              </a:rPr>
              <a:t>Monthly penalty imposed for noncompliance of 90% </a:t>
            </a:r>
            <a:r>
              <a:rPr lang="en-US" sz="3000" dirty="0" smtClean="0">
                <a:latin typeface="Lao UI" panose="020B0502040204020203" pitchFamily="34" charset="0"/>
                <a:cs typeface="Lao UI" panose="020B0502040204020203" pitchFamily="34" charset="0"/>
              </a:rPr>
              <a:t>requirement</a:t>
            </a:r>
            <a:endParaRPr lang="en-US" sz="3000" dirty="0" smtClean="0">
              <a:latin typeface="Lao UI" panose="020B0502040204020203" pitchFamily="34" charset="0"/>
              <a:cs typeface="Lao UI" panose="020B0502040204020203" pitchFamily="34" charset="0"/>
            </a:endParaRPr>
          </a:p>
          <a:p>
            <a:pPr marL="457200" lvl="1" indent="0">
              <a:buNone/>
            </a:pPr>
            <a:endParaRPr lang="en-US" sz="3000" dirty="0" smtClean="0">
              <a:latin typeface="Lao UI" panose="020B0502040204020203" pitchFamily="34" charset="0"/>
              <a:cs typeface="Lao UI" panose="020B0502040204020203" pitchFamily="34" charset="0"/>
            </a:endParaRPr>
          </a:p>
          <a:p>
            <a:pPr marL="457200" lvl="1" indent="0">
              <a:buNone/>
            </a:pPr>
            <a:r>
              <a:rPr lang="en-US" sz="3000" dirty="0" smtClean="0">
                <a:latin typeface="Lao UI" panose="020B0502040204020203" pitchFamily="34" charset="0"/>
                <a:cs typeface="Lao UI" panose="020B0502040204020203" pitchFamily="34" charset="0"/>
              </a:rPr>
              <a:t>*</a:t>
            </a:r>
            <a:r>
              <a:rPr lang="en-US" sz="3000" dirty="0" smtClean="0">
                <a:latin typeface="Lao UI" panose="020B0502040204020203" pitchFamily="34" charset="0"/>
                <a:cs typeface="Lao UI" panose="020B0502040204020203" pitchFamily="34" charset="0"/>
              </a:rPr>
              <a:t>G</a:t>
            </a:r>
            <a:r>
              <a:rPr lang="en-US" sz="3000" dirty="0" smtClean="0">
                <a:latin typeface="Lao UI" panose="020B0502040204020203" pitchFamily="34" charset="0"/>
                <a:cs typeface="Lao UI" panose="020B0502040204020203" pitchFamily="34" charset="0"/>
              </a:rPr>
              <a:t>uidelines </a:t>
            </a:r>
            <a:r>
              <a:rPr lang="en-US" sz="3000" dirty="0" smtClean="0">
                <a:latin typeface="Lao UI" panose="020B0502040204020203" pitchFamily="34" charset="0"/>
                <a:cs typeface="Lao UI" panose="020B0502040204020203" pitchFamily="34" charset="0"/>
              </a:rPr>
              <a:t>still </a:t>
            </a:r>
            <a:r>
              <a:rPr lang="en-US" sz="3000" dirty="0" smtClean="0">
                <a:latin typeface="Lao UI" panose="020B0502040204020203" pitchFamily="34" charset="0"/>
                <a:cs typeface="Lao UI" panose="020B0502040204020203" pitchFamily="34" charset="0"/>
              </a:rPr>
              <a:t>being </a:t>
            </a:r>
            <a:r>
              <a:rPr lang="en-US" sz="3000" dirty="0" smtClean="0">
                <a:latin typeface="Lao UI" panose="020B0502040204020203" pitchFamily="34" charset="0"/>
                <a:cs typeface="Lao UI" panose="020B0502040204020203" pitchFamily="34" charset="0"/>
              </a:rPr>
              <a:t>established </a:t>
            </a:r>
            <a:r>
              <a:rPr lang="en-US" sz="3000" dirty="0" smtClean="0">
                <a:latin typeface="Lao UI" panose="020B0502040204020203" pitchFamily="34" charset="0"/>
                <a:cs typeface="Lao UI" panose="020B0502040204020203" pitchFamily="34" charset="0"/>
              </a:rPr>
              <a:t>by IRS &amp; Treasury	</a:t>
            </a:r>
          </a:p>
          <a:p>
            <a:endParaRPr lang="en-US" dirty="0"/>
          </a:p>
        </p:txBody>
      </p:sp>
    </p:spTree>
    <p:extLst>
      <p:ext uri="{BB962C8B-B14F-4D97-AF65-F5344CB8AC3E}">
        <p14:creationId xmlns:p14="http://schemas.microsoft.com/office/powerpoint/2010/main" val="4268521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981200" y="457200"/>
            <a:ext cx="9296400" cy="838200"/>
          </a:xfrm>
        </p:spPr>
        <p:txBody>
          <a:bodyPr>
            <a:normAutofit/>
          </a:bodyPr>
          <a:lstStyle/>
          <a:p>
            <a:r>
              <a:rPr lang="en-US" dirty="0" smtClean="0">
                <a:solidFill>
                  <a:srgbClr val="0967B0"/>
                </a:solidFill>
                <a:latin typeface="Optima"/>
                <a:cs typeface="Optima"/>
              </a:rPr>
              <a:t>Opportunity Funds</a:t>
            </a:r>
            <a:endParaRPr lang="en-US" dirty="0">
              <a:solidFill>
                <a:srgbClr val="0967B0"/>
              </a:solidFill>
              <a:latin typeface="Optima"/>
              <a:cs typeface="Optima"/>
            </a:endParaRPr>
          </a:p>
        </p:txBody>
      </p:sp>
      <p:sp>
        <p:nvSpPr>
          <p:cNvPr id="4" name="Content Placeholder 2"/>
          <p:cNvSpPr>
            <a:spLocks noGrp="1"/>
          </p:cNvSpPr>
          <p:nvPr>
            <p:ph idx="1"/>
          </p:nvPr>
        </p:nvSpPr>
        <p:spPr>
          <a:xfrm>
            <a:off x="533400" y="1676400"/>
            <a:ext cx="7620000" cy="4800600"/>
          </a:xfrm>
        </p:spPr>
        <p:txBody>
          <a:bodyPr>
            <a:normAutofit/>
          </a:bodyPr>
          <a:lstStyle/>
          <a:p>
            <a:pPr marL="0" indent="0">
              <a:buNone/>
            </a:pPr>
            <a:r>
              <a:rPr lang="en-US" sz="3900" dirty="0" smtClean="0"/>
              <a:t>Certification</a:t>
            </a:r>
            <a:endParaRPr lang="en-US" dirty="0" smtClean="0"/>
          </a:p>
          <a:p>
            <a:r>
              <a:rPr lang="en-US" sz="2800" dirty="0" smtClean="0"/>
              <a:t>Self-Certification</a:t>
            </a:r>
          </a:p>
          <a:p>
            <a:r>
              <a:rPr lang="en-US" sz="2800" dirty="0" smtClean="0"/>
              <a:t>Taxpayer completes a form</a:t>
            </a:r>
          </a:p>
          <a:p>
            <a:pPr lvl="1"/>
            <a:r>
              <a:rPr lang="en-US" dirty="0" smtClean="0"/>
              <a:t>Form 8996</a:t>
            </a:r>
            <a:endParaRPr lang="en-US" dirty="0" smtClean="0"/>
          </a:p>
          <a:p>
            <a:pPr lvl="1"/>
            <a:r>
              <a:rPr lang="en-US" dirty="0" smtClean="0"/>
              <a:t>Completed form attached to taxpayer’s federal income tax return for taxable year</a:t>
            </a:r>
          </a:p>
          <a:p>
            <a:pPr marL="457200" lvl="1" indent="0">
              <a:buNone/>
            </a:pPr>
            <a:endParaRPr lang="en-US" dirty="0"/>
          </a:p>
          <a:p>
            <a:r>
              <a:rPr lang="en-US" sz="2800" dirty="0" smtClean="0"/>
              <a:t>Appears to be no cap on number of Funds or amounts to be invested in a Fund</a:t>
            </a:r>
          </a:p>
        </p:txBody>
      </p:sp>
    </p:spTree>
    <p:extLst>
      <p:ext uri="{BB962C8B-B14F-4D97-AF65-F5344CB8AC3E}">
        <p14:creationId xmlns:p14="http://schemas.microsoft.com/office/powerpoint/2010/main" val="2298471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2438400" y="457200"/>
            <a:ext cx="9296400" cy="838200"/>
          </a:xfrm>
        </p:spPr>
        <p:txBody>
          <a:bodyPr>
            <a:normAutofit/>
          </a:bodyPr>
          <a:lstStyle/>
          <a:p>
            <a:r>
              <a:rPr lang="en-US" dirty="0" smtClean="0">
                <a:solidFill>
                  <a:srgbClr val="0967B0"/>
                </a:solidFill>
                <a:latin typeface="Optima"/>
                <a:cs typeface="Optima"/>
              </a:rPr>
              <a:t>Tax Incentives</a:t>
            </a:r>
            <a:endParaRPr lang="en-US" dirty="0">
              <a:solidFill>
                <a:srgbClr val="0967B0"/>
              </a:solidFill>
              <a:latin typeface="Optima"/>
              <a:cs typeface="Optima"/>
            </a:endParaRPr>
          </a:p>
        </p:txBody>
      </p:sp>
      <p:sp>
        <p:nvSpPr>
          <p:cNvPr id="4" name="Content Placeholder 2"/>
          <p:cNvSpPr>
            <a:spLocks noGrp="1"/>
          </p:cNvSpPr>
          <p:nvPr>
            <p:ph idx="1"/>
          </p:nvPr>
        </p:nvSpPr>
        <p:spPr>
          <a:xfrm>
            <a:off x="533400" y="1676400"/>
            <a:ext cx="7620000" cy="5375996"/>
          </a:xfrm>
        </p:spPr>
        <p:txBody>
          <a:bodyPr>
            <a:normAutofit fontScale="70000" lnSpcReduction="20000"/>
          </a:bodyPr>
          <a:lstStyle/>
          <a:p>
            <a:pPr marL="0" indent="0">
              <a:buNone/>
            </a:pPr>
            <a:r>
              <a:rPr lang="en-US" dirty="0" smtClean="0"/>
              <a:t>3 Tax Incentive Benefits </a:t>
            </a:r>
            <a:br>
              <a:rPr lang="en-US" dirty="0" smtClean="0"/>
            </a:br>
            <a:endParaRPr lang="en-US" dirty="0" smtClean="0"/>
          </a:p>
          <a:p>
            <a:pPr marL="0" indent="0">
              <a:buNone/>
            </a:pPr>
            <a:r>
              <a:rPr lang="en-US" dirty="0" smtClean="0"/>
              <a:t>      1. </a:t>
            </a:r>
            <a:r>
              <a:rPr lang="en-US" b="1" dirty="0" smtClean="0"/>
              <a:t>Temporary Deferral </a:t>
            </a:r>
            <a:r>
              <a:rPr lang="en-US" dirty="0" smtClean="0"/>
              <a:t>of </a:t>
            </a:r>
            <a:r>
              <a:rPr lang="en-US" u="sng" dirty="0" smtClean="0"/>
              <a:t>Capital Gains </a:t>
            </a:r>
            <a:r>
              <a:rPr lang="en-US" dirty="0" smtClean="0"/>
              <a:t>until 2026</a:t>
            </a:r>
          </a:p>
          <a:p>
            <a:pPr marL="0" indent="0">
              <a:buNone/>
            </a:pPr>
            <a:r>
              <a:rPr lang="en-US" dirty="0"/>
              <a:t>	</a:t>
            </a:r>
            <a:r>
              <a:rPr lang="en-US" dirty="0" smtClean="0"/>
              <a:t>	</a:t>
            </a:r>
            <a:r>
              <a:rPr lang="en-US" sz="2800" dirty="0" smtClean="0"/>
              <a:t>- Applies to any capital gain from sale or exchange of any property to an unrelated person (within 180 days)</a:t>
            </a:r>
          </a:p>
          <a:p>
            <a:pPr marL="0" indent="0">
              <a:buNone/>
            </a:pPr>
            <a:r>
              <a:rPr lang="en-US" sz="2800" dirty="0"/>
              <a:t>	</a:t>
            </a:r>
            <a:r>
              <a:rPr lang="en-US" sz="2800" dirty="0" smtClean="0"/>
              <a:t>	- $6 trillion of potential eligible capital</a:t>
            </a:r>
            <a:br>
              <a:rPr lang="en-US" sz="2800" dirty="0" smtClean="0"/>
            </a:br>
            <a:endParaRPr lang="en-US" sz="2800" dirty="0" smtClean="0"/>
          </a:p>
          <a:p>
            <a:pPr marL="0" indent="0">
              <a:buNone/>
            </a:pPr>
            <a:r>
              <a:rPr lang="en-US" dirty="0"/>
              <a:t> </a:t>
            </a:r>
            <a:r>
              <a:rPr lang="en-US" dirty="0" smtClean="0"/>
              <a:t>     2. </a:t>
            </a:r>
            <a:r>
              <a:rPr lang="en-US" b="1" dirty="0" smtClean="0"/>
              <a:t>Partial Reduction </a:t>
            </a:r>
            <a:r>
              <a:rPr lang="en-US" dirty="0" smtClean="0"/>
              <a:t>of Deferred Gain (Tax Basis)</a:t>
            </a:r>
          </a:p>
          <a:p>
            <a:pPr marL="0" indent="0">
              <a:buNone/>
            </a:pPr>
            <a:r>
              <a:rPr lang="en-US" dirty="0"/>
              <a:t>	</a:t>
            </a:r>
            <a:r>
              <a:rPr lang="en-US" dirty="0" smtClean="0"/>
              <a:t>	- Basis increased by 10% if investment in Fund held at least 5 years</a:t>
            </a:r>
          </a:p>
          <a:p>
            <a:pPr marL="0" indent="0">
              <a:buNone/>
            </a:pPr>
            <a:r>
              <a:rPr lang="en-US" dirty="0"/>
              <a:t>	</a:t>
            </a:r>
            <a:r>
              <a:rPr lang="en-US" dirty="0" smtClean="0"/>
              <a:t>	- Basis increased by additional 5% if held at least 7 years (15% total possible)</a:t>
            </a:r>
            <a:br>
              <a:rPr lang="en-US" dirty="0" smtClean="0"/>
            </a:br>
            <a:endParaRPr lang="en-US" dirty="0" smtClean="0"/>
          </a:p>
          <a:p>
            <a:pPr marL="0" indent="0">
              <a:buNone/>
            </a:pPr>
            <a:r>
              <a:rPr lang="en-US" dirty="0"/>
              <a:t> </a:t>
            </a:r>
            <a:r>
              <a:rPr lang="en-US" dirty="0" smtClean="0"/>
              <a:t>      3. </a:t>
            </a:r>
            <a:r>
              <a:rPr lang="en-US" b="1" dirty="0" smtClean="0"/>
              <a:t>Forgiveness</a:t>
            </a:r>
            <a:r>
              <a:rPr lang="en-US" dirty="0" smtClean="0"/>
              <a:t> of </a:t>
            </a:r>
            <a:r>
              <a:rPr lang="en-US" b="1" dirty="0" smtClean="0"/>
              <a:t>Additional (NEW) Gain</a:t>
            </a:r>
          </a:p>
          <a:p>
            <a:pPr marL="0" indent="0">
              <a:buNone/>
            </a:pPr>
            <a:r>
              <a:rPr lang="en-US" dirty="0"/>
              <a:t>	</a:t>
            </a:r>
            <a:r>
              <a:rPr lang="en-US" dirty="0" smtClean="0"/>
              <a:t>	- If investment held for at least 10 </a:t>
            </a:r>
            <a:r>
              <a:rPr lang="en-US" dirty="0" smtClean="0"/>
              <a:t>years</a:t>
            </a:r>
          </a:p>
          <a:p>
            <a:pPr marL="0" indent="0">
              <a:buNone/>
            </a:pPr>
            <a:r>
              <a:rPr lang="en-US" dirty="0"/>
              <a:t>	</a:t>
            </a:r>
            <a:r>
              <a:rPr lang="en-US" dirty="0" smtClean="0"/>
              <a:t>	- December 31, 2047</a:t>
            </a: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11660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9"/>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9"/>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19128D5C31E24DAB3D8C362A6F560A" ma:contentTypeVersion="0" ma:contentTypeDescription="Create a new document." ma:contentTypeScope="" ma:versionID="a5fe0702f6ab25495bc865957474f45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2709DCF-79B2-43FE-8C41-729DA31EE9DC}">
  <ds:schemaRefs>
    <ds:schemaRef ds:uri="http://www.w3.org/XML/1998/namespace"/>
    <ds:schemaRef ds:uri="http://purl.org/dc/terms/"/>
    <ds:schemaRef ds:uri="http://schemas.microsoft.com/office/2006/metadata/properties"/>
    <ds:schemaRef ds:uri="http://purl.org/dc/dcmitype/"/>
    <ds:schemaRef ds:uri="http://schemas.openxmlformats.org/package/2006/metadata/core-properties"/>
    <ds:schemaRef ds:uri="http://purl.org/dc/elements/1.1/"/>
    <ds:schemaRef ds:uri="http://schemas.microsoft.com/office/2006/documentManagement/types"/>
  </ds:schemaRefs>
</ds:datastoreItem>
</file>

<file path=customXml/itemProps2.xml><?xml version="1.0" encoding="utf-8"?>
<ds:datastoreItem xmlns:ds="http://schemas.openxmlformats.org/officeDocument/2006/customXml" ds:itemID="{F381BB7C-2D53-4B42-8CB0-65CC2D68466D}">
  <ds:schemaRefs>
    <ds:schemaRef ds:uri="http://schemas.microsoft.com/sharepoint/v3/contenttype/forms"/>
  </ds:schemaRefs>
</ds:datastoreItem>
</file>

<file path=customXml/itemProps3.xml><?xml version="1.0" encoding="utf-8"?>
<ds:datastoreItem xmlns:ds="http://schemas.openxmlformats.org/officeDocument/2006/customXml" ds:itemID="{A852A3B7-8A5E-4405-AE42-D906E1D335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9493</TotalTime>
  <Words>915</Words>
  <Application>Microsoft Office PowerPoint</Application>
  <PresentationFormat>On-screen Show (4:3)</PresentationFormat>
  <Paragraphs>215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Opportunity Zones</vt:lpstr>
      <vt:lpstr> Overview</vt:lpstr>
      <vt:lpstr>History – Investment in Opportunity Act</vt:lpstr>
      <vt:lpstr>Opportunity Zones</vt:lpstr>
      <vt:lpstr>Opportunity Zones</vt:lpstr>
      <vt:lpstr>Pikes Peak Region Opportunity Zones</vt:lpstr>
      <vt:lpstr>Opportunity Funds</vt:lpstr>
      <vt:lpstr>Opportunity Funds</vt:lpstr>
      <vt:lpstr>Tax Incentives</vt:lpstr>
      <vt:lpstr>Tax Incentives: Temporary Deferral</vt:lpstr>
      <vt:lpstr>Tax Incentives</vt:lpstr>
      <vt:lpstr>Example</vt:lpstr>
      <vt:lpstr>Opportunity Zone Property</vt:lpstr>
      <vt:lpstr>Opportunity Zone Business Property</vt:lpstr>
      <vt:lpstr>Excluded Businesses</vt:lpstr>
      <vt:lpstr>Indirect Investment</vt:lpstr>
      <vt:lpstr> Some Possible Investments</vt:lpstr>
      <vt:lpstr>Opportunity Zones – Current Status</vt:lpstr>
      <vt:lpstr>Opportunity Zones – Current Status</vt:lpstr>
      <vt:lpstr>Resources</vt:lpstr>
      <vt:lpstr>Questions?  Chelsea Gaylord cgaylord@springsgov.com | 719-385-6803</vt:lpstr>
    </vt:vector>
  </TitlesOfParts>
  <Company>City of Colorado Springs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Tuscan Foothills Village Metropolitan District Service Plan</dc:title>
  <dc:creator>Schueler, Carl</dc:creator>
  <cp:lastModifiedBy>Chelsea Elaine Gaylord</cp:lastModifiedBy>
  <cp:revision>114</cp:revision>
  <cp:lastPrinted>2018-10-24T16:43:05Z</cp:lastPrinted>
  <dcterms:created xsi:type="dcterms:W3CDTF">2016-10-12T14:10:32Z</dcterms:created>
  <dcterms:modified xsi:type="dcterms:W3CDTF">2018-10-24T16:43:46Z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0x0101002F19128D5C31E24DAB3D8C362A6F560A</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ies>
</file>